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tkinson Hyperlegible" panose="020B0604020202020204" charset="0"/>
      <p:regular r:id="rId40"/>
    </p:embeddedFont>
    <p:embeddedFont>
      <p:font typeface="Atkinson Hyperlegible Bold" panose="020B0604020202020204" charset="0"/>
      <p:regular r:id="rId41"/>
    </p:embeddedFont>
    <p:embeddedFont>
      <p:font typeface="Baloo" panose="020B0604020202020204" charset="0"/>
      <p:regular r:id="rId42"/>
    </p:embeddedFont>
    <p:embeddedFont>
      <p:font typeface="Clear Sans" panose="020B0604020202020204" charset="0"/>
      <p:regular r:id="rId43"/>
    </p:embeddedFont>
    <p:embeddedFont>
      <p:font typeface="Clear Sans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5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5239"/>
            <a:ext cx="15555091" cy="4195426"/>
            <a:chOff x="0" y="0"/>
            <a:chExt cx="20740121" cy="5593902"/>
          </a:xfrm>
        </p:grpSpPr>
        <p:sp>
          <p:nvSpPr>
            <p:cNvPr id="3" name="TextBox 3"/>
            <p:cNvSpPr txBox="1"/>
            <p:nvPr/>
          </p:nvSpPr>
          <p:spPr>
            <a:xfrm>
              <a:off x="0" y="1282264"/>
              <a:ext cx="20740121" cy="2540000"/>
            </a:xfrm>
            <a:prstGeom prst="rect">
              <a:avLst/>
            </a:prstGeom>
          </p:spPr>
          <p:txBody>
            <a:bodyPr lIns="0" tIns="0" rIns="0" bIns="0" rtlCol="0" anchor="t">
              <a:spAutoFit/>
            </a:bodyPr>
            <a:lstStyle/>
            <a:p>
              <a:pPr algn="ctr">
                <a:lnSpc>
                  <a:spcPts val="15000"/>
                </a:lnSpc>
              </a:pPr>
              <a:r>
                <a:rPr lang="en-US" sz="12500">
                  <a:solidFill>
                    <a:srgbClr val="FFFAEF"/>
                  </a:solidFill>
                  <a:latin typeface="Baloo"/>
                  <a:ea typeface="Baloo"/>
                  <a:cs typeface="Baloo"/>
                  <a:sym typeface="Baloo"/>
                </a:rPr>
                <a:t>Quản lý Tour du lịch</a:t>
              </a:r>
            </a:p>
          </p:txBody>
        </p:sp>
        <p:sp>
          <p:nvSpPr>
            <p:cNvPr id="4" name="TextBox 4"/>
            <p:cNvSpPr txBox="1"/>
            <p:nvPr/>
          </p:nvSpPr>
          <p:spPr>
            <a:xfrm>
              <a:off x="0" y="4697564"/>
              <a:ext cx="20740121" cy="902547"/>
            </a:xfrm>
            <a:prstGeom prst="rect">
              <a:avLst/>
            </a:prstGeom>
          </p:spPr>
          <p:txBody>
            <a:bodyPr lIns="0" tIns="0" rIns="0" bIns="0" rtlCol="0" anchor="t">
              <a:spAutoFit/>
            </a:bodyPr>
            <a:lstStyle/>
            <a:p>
              <a:pPr algn="ctr">
                <a:lnSpc>
                  <a:spcPts val="5740"/>
                </a:lnSpc>
              </a:pPr>
              <a:r>
                <a:rPr lang="en-US" sz="4100">
                  <a:solidFill>
                    <a:srgbClr val="FFFAEF"/>
                  </a:solidFill>
                  <a:latin typeface="Clear Sans"/>
                  <a:ea typeface="Clear Sans"/>
                  <a:cs typeface="Clear Sans"/>
                  <a:sym typeface="Clear Sans"/>
                </a:rPr>
                <a:t>Nhóm 12</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r>
                <a:rPr lang="en-US" sz="3300">
                  <a:solidFill>
                    <a:srgbClr val="FFFAEF"/>
                  </a:solidFill>
                  <a:latin typeface="Clear Sans"/>
                  <a:ea typeface="Clear Sans"/>
                  <a:cs typeface="Clear Sans"/>
                  <a:sym typeface="Clear Sans"/>
                </a:rPr>
                <a:t>Đồ án học phần</a:t>
              </a: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6356600" y="9076225"/>
            <a:ext cx="902700" cy="182075"/>
            <a:chOff x="0" y="0"/>
            <a:chExt cx="2128209" cy="429260"/>
          </a:xfrm>
        </p:grpSpPr>
        <p:sp>
          <p:nvSpPr>
            <p:cNvPr id="8" name="Freeform 8"/>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9" name="Picture 9"/>
          <p:cNvPicPr>
            <a:picLocks noChangeAspect="1"/>
          </p:cNvPicPr>
          <p:nvPr/>
        </p:nvPicPr>
        <p:blipFill>
          <a:blip r:embed="rId3"/>
          <a:srcRect/>
          <a:stretch>
            <a:fillRect/>
          </a:stretch>
        </p:blipFill>
        <p:spPr>
          <a:xfrm rot="-7094170">
            <a:off x="14148180" y="-2590072"/>
            <a:ext cx="7036829" cy="7237544"/>
          </a:xfrm>
          <a:prstGeom prst="rect">
            <a:avLst/>
          </a:prstGeom>
        </p:spPr>
      </p:pic>
      <p:sp>
        <p:nvSpPr>
          <p:cNvPr id="10" name="Freeform 10"/>
          <p:cNvSpPr/>
          <p:nvPr/>
        </p:nvSpPr>
        <p:spPr>
          <a:xfrm>
            <a:off x="329584" y="262675"/>
            <a:ext cx="2405128" cy="2405128"/>
          </a:xfrm>
          <a:custGeom>
            <a:avLst/>
            <a:gdLst/>
            <a:ahLst/>
            <a:cxnLst/>
            <a:rect l="l" t="t" r="r" b="b"/>
            <a:pathLst>
              <a:path w="2405128" h="2405128">
                <a:moveTo>
                  <a:pt x="0" y="0"/>
                </a:moveTo>
                <a:lnTo>
                  <a:pt x="2405128" y="0"/>
                </a:lnTo>
                <a:lnTo>
                  <a:pt x="2405128" y="2405128"/>
                </a:lnTo>
                <a:lnTo>
                  <a:pt x="0" y="2405128"/>
                </a:lnTo>
                <a:lnTo>
                  <a:pt x="0" y="0"/>
                </a:lnTo>
                <a:close/>
              </a:path>
            </a:pathLst>
          </a:custGeom>
          <a:blipFill>
            <a:blip r:embed="rId4"/>
            <a:stretch>
              <a:fillRect/>
            </a:stretch>
          </a:blipFill>
        </p:spPr>
      </p:sp>
      <p:sp>
        <p:nvSpPr>
          <p:cNvPr id="11" name="TextBox 11"/>
          <p:cNvSpPr txBox="1"/>
          <p:nvPr/>
        </p:nvSpPr>
        <p:spPr>
          <a:xfrm>
            <a:off x="6176948" y="6074413"/>
            <a:ext cx="5258595" cy="3592218"/>
          </a:xfrm>
          <a:prstGeom prst="rect">
            <a:avLst/>
          </a:prstGeom>
        </p:spPr>
        <p:txBody>
          <a:bodyPr lIns="0" tIns="0" rIns="0" bIns="0" rtlCol="0" anchor="t">
            <a:spAutoFit/>
          </a:bodyPr>
          <a:lstStyle/>
          <a:p>
            <a:pPr algn="ctr">
              <a:lnSpc>
                <a:spcPts val="4047"/>
              </a:lnSpc>
            </a:pPr>
            <a:r>
              <a:rPr lang="en-US" sz="3372">
                <a:solidFill>
                  <a:srgbClr val="000000"/>
                </a:solidFill>
                <a:latin typeface="Baloo"/>
                <a:ea typeface="Baloo"/>
                <a:cs typeface="Baloo"/>
                <a:sym typeface="Baloo"/>
              </a:rPr>
              <a:t>Thành viên nhóm:</a:t>
            </a:r>
          </a:p>
          <a:p>
            <a:pPr algn="ctr">
              <a:lnSpc>
                <a:spcPts val="4047"/>
              </a:lnSpc>
            </a:pPr>
            <a:r>
              <a:rPr lang="en-US" sz="3372">
                <a:solidFill>
                  <a:srgbClr val="000000"/>
                </a:solidFill>
                <a:latin typeface="Baloo"/>
                <a:ea typeface="Baloo"/>
                <a:cs typeface="Baloo"/>
                <a:sym typeface="Baloo"/>
              </a:rPr>
              <a:t>Trương Tấn Hưng </a:t>
            </a:r>
          </a:p>
          <a:p>
            <a:pPr algn="ctr">
              <a:lnSpc>
                <a:spcPts val="4047"/>
              </a:lnSpc>
            </a:pPr>
            <a:r>
              <a:rPr lang="en-US" sz="3372">
                <a:solidFill>
                  <a:srgbClr val="000000"/>
                </a:solidFill>
                <a:latin typeface="Baloo"/>
                <a:ea typeface="Baloo"/>
                <a:cs typeface="Baloo"/>
                <a:sym typeface="Baloo"/>
              </a:rPr>
              <a:t>Trần Gia huy</a:t>
            </a:r>
          </a:p>
          <a:p>
            <a:pPr algn="ctr">
              <a:lnSpc>
                <a:spcPts val="4047"/>
              </a:lnSpc>
            </a:pPr>
            <a:r>
              <a:rPr lang="en-US" sz="3372">
                <a:solidFill>
                  <a:srgbClr val="000000"/>
                </a:solidFill>
                <a:latin typeface="Baloo"/>
                <a:ea typeface="Baloo"/>
                <a:cs typeface="Baloo"/>
                <a:sym typeface="Baloo"/>
              </a:rPr>
              <a:t>Lê Tấn Phú</a:t>
            </a:r>
          </a:p>
          <a:p>
            <a:pPr algn="ctr">
              <a:lnSpc>
                <a:spcPts val="4047"/>
              </a:lnSpc>
            </a:pPr>
            <a:r>
              <a:rPr lang="en-US" sz="3372">
                <a:solidFill>
                  <a:srgbClr val="000000"/>
                </a:solidFill>
                <a:latin typeface="Baloo"/>
                <a:ea typeface="Baloo"/>
                <a:cs typeface="Baloo"/>
                <a:sym typeface="Baloo"/>
              </a:rPr>
              <a:t>Nguyễn Huyện Anh Khang</a:t>
            </a:r>
          </a:p>
          <a:p>
            <a:pPr algn="ctr">
              <a:lnSpc>
                <a:spcPts val="4047"/>
              </a:lnSpc>
            </a:pPr>
            <a:r>
              <a:rPr lang="en-US" sz="3372">
                <a:solidFill>
                  <a:srgbClr val="000000"/>
                </a:solidFill>
                <a:latin typeface="Baloo"/>
                <a:ea typeface="Baloo"/>
                <a:cs typeface="Baloo"/>
                <a:sym typeface="Baloo"/>
              </a:rPr>
              <a:t>Nguyễn Gia Huy</a:t>
            </a:r>
          </a:p>
          <a:p>
            <a:pPr algn="ctr">
              <a:lnSpc>
                <a:spcPts val="4047"/>
              </a:lnSpc>
            </a:pPr>
            <a:r>
              <a:rPr lang="en-US" sz="3372">
                <a:solidFill>
                  <a:srgbClr val="000000"/>
                </a:solidFill>
                <a:latin typeface="Baloo"/>
                <a:ea typeface="Baloo"/>
                <a:cs typeface="Baloo"/>
                <a:sym typeface="Baloo"/>
              </a:rPr>
              <a:t>Mai Hoài Phong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6874329" y="0"/>
            <a:ext cx="10384971" cy="10287000"/>
          </a:xfrm>
          <a:custGeom>
            <a:avLst/>
            <a:gdLst/>
            <a:ahLst/>
            <a:cxnLst/>
            <a:rect l="l" t="t" r="r" b="b"/>
            <a:pathLst>
              <a:path w="10384971" h="10287000">
                <a:moveTo>
                  <a:pt x="0" y="0"/>
                </a:moveTo>
                <a:lnTo>
                  <a:pt x="10384971" y="0"/>
                </a:lnTo>
                <a:lnTo>
                  <a:pt x="10384971" y="10287000"/>
                </a:lnTo>
                <a:lnTo>
                  <a:pt x="0" y="10287000"/>
                </a:lnTo>
                <a:lnTo>
                  <a:pt x="0" y="0"/>
                </a:lnTo>
                <a:close/>
              </a:path>
            </a:pathLst>
          </a:custGeom>
          <a:blipFill>
            <a:blip r:embed="rId2"/>
            <a:stretch>
              <a:fillRect/>
            </a:stretch>
          </a:blipFill>
        </p:spPr>
      </p:sp>
      <p:sp>
        <p:nvSpPr>
          <p:cNvPr id="3" name="TextBox 3"/>
          <p:cNvSpPr txBox="1"/>
          <p:nvPr/>
        </p:nvSpPr>
        <p:spPr>
          <a:xfrm>
            <a:off x="1028700" y="3913757"/>
            <a:ext cx="5778056" cy="1433802"/>
          </a:xfrm>
          <a:prstGeom prst="rect">
            <a:avLst/>
          </a:prstGeom>
        </p:spPr>
        <p:txBody>
          <a:bodyPr lIns="0" tIns="0" rIns="0" bIns="0" rtlCol="0" anchor="t">
            <a:spAutoFit/>
          </a:bodyPr>
          <a:lstStyle/>
          <a:p>
            <a:pPr algn="just">
              <a:lnSpc>
                <a:spcPts val="12086"/>
              </a:lnSpc>
            </a:pPr>
            <a:r>
              <a:rPr lang="en-US" sz="7848">
                <a:solidFill>
                  <a:srgbClr val="000000"/>
                </a:solidFill>
                <a:latin typeface="Clear Sans"/>
                <a:ea typeface="Clear Sans"/>
                <a:cs typeface="Clear Sans"/>
                <a:sym typeface="Clear Sans"/>
              </a:rPr>
              <a:t>Nhân Viên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814445" y="0"/>
            <a:ext cx="16659109" cy="10287000"/>
          </a:xfrm>
          <a:custGeom>
            <a:avLst/>
            <a:gdLst/>
            <a:ahLst/>
            <a:cxnLst/>
            <a:rect l="l" t="t" r="r" b="b"/>
            <a:pathLst>
              <a:path w="16659109" h="10287000">
                <a:moveTo>
                  <a:pt x="0" y="0"/>
                </a:moveTo>
                <a:lnTo>
                  <a:pt x="16659110" y="0"/>
                </a:lnTo>
                <a:lnTo>
                  <a:pt x="16659110" y="10287000"/>
                </a:lnTo>
                <a:lnTo>
                  <a:pt x="0" y="10287000"/>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2873388" y="1008312"/>
            <a:ext cx="12224415" cy="9091909"/>
          </a:xfrm>
          <a:custGeom>
            <a:avLst/>
            <a:gdLst/>
            <a:ahLst/>
            <a:cxnLst/>
            <a:rect l="l" t="t" r="r" b="b"/>
            <a:pathLst>
              <a:path w="12224415" h="9091909">
                <a:moveTo>
                  <a:pt x="0" y="0"/>
                </a:moveTo>
                <a:lnTo>
                  <a:pt x="12224416" y="0"/>
                </a:lnTo>
                <a:lnTo>
                  <a:pt x="12224416" y="9091910"/>
                </a:lnTo>
                <a:lnTo>
                  <a:pt x="0" y="9091910"/>
                </a:lnTo>
                <a:lnTo>
                  <a:pt x="0" y="0"/>
                </a:lnTo>
                <a:close/>
              </a:path>
            </a:pathLst>
          </a:custGeom>
          <a:blipFill>
            <a:blip r:embed="rId2"/>
            <a:stretch>
              <a:fillRect/>
            </a:stretch>
          </a:blipFill>
        </p:spPr>
      </p:sp>
      <p:sp>
        <p:nvSpPr>
          <p:cNvPr id="3" name="TextBox 3"/>
          <p:cNvSpPr txBox="1"/>
          <p:nvPr/>
        </p:nvSpPr>
        <p:spPr>
          <a:xfrm>
            <a:off x="6547565" y="-219075"/>
            <a:ext cx="5778056" cy="1227387"/>
          </a:xfrm>
          <a:prstGeom prst="rect">
            <a:avLst/>
          </a:prstGeom>
        </p:spPr>
        <p:txBody>
          <a:bodyPr lIns="0" tIns="0" rIns="0" bIns="0" rtlCol="0" anchor="t">
            <a:spAutoFit/>
          </a:bodyPr>
          <a:lstStyle/>
          <a:p>
            <a:pPr algn="just">
              <a:lnSpc>
                <a:spcPts val="10238"/>
              </a:lnSpc>
            </a:pPr>
            <a:r>
              <a:rPr lang="en-US" sz="6648">
                <a:solidFill>
                  <a:srgbClr val="000000"/>
                </a:solidFill>
                <a:latin typeface="Clear Sans"/>
                <a:ea typeface="Clear Sans"/>
                <a:cs typeface="Clear Sans"/>
                <a:sym typeface="Clear Sans"/>
              </a:rPr>
              <a:t>Mô Hình BFD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3429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a:ea typeface="Baloo"/>
                <a:cs typeface="Baloo"/>
                <a:sym typeface="Baloo"/>
              </a:rPr>
              <a:t>2. Đặc tả</a:t>
            </a:r>
          </a:p>
        </p:txBody>
      </p:sp>
      <p:pic>
        <p:nvPicPr>
          <p:cNvPr id="3" name="Picture 3"/>
          <p:cNvPicPr>
            <a:picLocks noChangeAspect="1"/>
          </p:cNvPicPr>
          <p:nvPr/>
        </p:nvPicPr>
        <p:blipFill>
          <a:blip r:embed="rId2"/>
          <a:srcRect/>
          <a:stretch>
            <a:fillRect/>
          </a:stretch>
        </p:blipFill>
        <p:spPr>
          <a:xfrm rot="-8937396">
            <a:off x="7972009" y="5738077"/>
            <a:ext cx="8964268" cy="850658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2137708"/>
            <a:ext cx="8293143"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2.1 Giới thiệu</a:t>
            </a:r>
          </a:p>
        </p:txBody>
      </p:sp>
      <p:sp>
        <p:nvSpPr>
          <p:cNvPr id="6" name="TextBox 6"/>
          <p:cNvSpPr txBox="1"/>
          <p:nvPr/>
        </p:nvSpPr>
        <p:spPr>
          <a:xfrm>
            <a:off x="1028700" y="3383241"/>
            <a:ext cx="8293143" cy="4079876"/>
          </a:xfrm>
          <a:prstGeom prst="rect">
            <a:avLst/>
          </a:prstGeom>
        </p:spPr>
        <p:txBody>
          <a:bodyPr lIns="0" tIns="0" rIns="0" bIns="0" rtlCol="0" anchor="t">
            <a:spAutoFit/>
          </a:bodyPr>
          <a:lstStyle/>
          <a:p>
            <a:pPr algn="l">
              <a:lnSpc>
                <a:spcPts val="6499"/>
              </a:lnSpc>
            </a:pPr>
            <a:r>
              <a:rPr lang="en-US" sz="4999">
                <a:solidFill>
                  <a:srgbClr val="000000"/>
                </a:solidFill>
                <a:latin typeface="Clear Sans"/>
                <a:ea typeface="Clear Sans"/>
                <a:cs typeface="Clear Sans"/>
                <a:sym typeface="Clear Sans"/>
              </a:rPr>
              <a:t>Các tác nhân bao gồm:</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Khách hàng</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Quản trị viên</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Nhân viên</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Ngân hàng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811350" y="3118316"/>
          <a:ext cx="16665299" cy="5991223"/>
        </p:xfrm>
        <a:graphic>
          <a:graphicData uri="http://schemas.openxmlformats.org/drawingml/2006/table">
            <a:tbl>
              <a:tblPr/>
              <a:tblGrid>
                <a:gridCol w="1538562">
                  <a:extLst>
                    <a:ext uri="{9D8B030D-6E8A-4147-A177-3AD203B41FA5}">
                      <a16:colId xmlns:a16="http://schemas.microsoft.com/office/drawing/2014/main" val="20000"/>
                    </a:ext>
                  </a:extLst>
                </a:gridCol>
                <a:gridCol w="2989193">
                  <a:extLst>
                    <a:ext uri="{9D8B030D-6E8A-4147-A177-3AD203B41FA5}">
                      <a16:colId xmlns:a16="http://schemas.microsoft.com/office/drawing/2014/main" val="20001"/>
                    </a:ext>
                  </a:extLst>
                </a:gridCol>
                <a:gridCol w="12137544">
                  <a:extLst>
                    <a:ext uri="{9D8B030D-6E8A-4147-A177-3AD203B41FA5}">
                      <a16:colId xmlns:a16="http://schemas.microsoft.com/office/drawing/2014/main" val="20002"/>
                    </a:ext>
                  </a:extLst>
                </a:gridCol>
              </a:tblGrid>
              <a:tr h="1092799">
                <a:tc>
                  <a:txBody>
                    <a:bodyPr/>
                    <a:lstStyle/>
                    <a:p>
                      <a:pPr algn="ctr">
                        <a:lnSpc>
                          <a:spcPts val="4199"/>
                        </a:lnSpc>
                        <a:defRPr/>
                      </a:pPr>
                      <a:r>
                        <a:rPr lang="en-US" sz="2999">
                          <a:solidFill>
                            <a:srgbClr val="000000"/>
                          </a:solidFill>
                          <a:latin typeface="Baloo"/>
                          <a:ea typeface="Baloo"/>
                          <a:cs typeface="Baloo"/>
                          <a:sym typeface="Baloo"/>
                        </a:rPr>
                        <a:t>STT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Tên tác nhân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Mô tả tác nhân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2799">
                <a:tc>
                  <a:txBody>
                    <a:bodyPr/>
                    <a:lstStyle/>
                    <a:p>
                      <a:pPr algn="ctr">
                        <a:lnSpc>
                          <a:spcPts val="4199"/>
                        </a:lnSpc>
                        <a:defRPr/>
                      </a:pPr>
                      <a:r>
                        <a:rPr lang="en-US" sz="2999">
                          <a:solidFill>
                            <a:srgbClr val="000000"/>
                          </a:solidFill>
                          <a:latin typeface="Baloo"/>
                          <a:ea typeface="Baloo"/>
                          <a:cs typeface="Baloo"/>
                          <a:sym typeface="Baloo"/>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Khách hàng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Baloo"/>
                          <a:ea typeface="Baloo"/>
                          <a:cs typeface="Baloo"/>
                          <a:sym typeface="Baloo"/>
                        </a:rPr>
                        <a:t>Người dùng chính của hệ thống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2799">
                <a:tc>
                  <a:txBody>
                    <a:bodyPr/>
                    <a:lstStyle/>
                    <a:p>
                      <a:pPr algn="ctr">
                        <a:lnSpc>
                          <a:spcPts val="4199"/>
                        </a:lnSpc>
                        <a:defRPr/>
                      </a:pPr>
                      <a:r>
                        <a:rPr lang="en-US" sz="2999">
                          <a:solidFill>
                            <a:srgbClr val="000000"/>
                          </a:solidFill>
                          <a:latin typeface="Baloo"/>
                          <a:ea typeface="Baloo"/>
                          <a:cs typeface="Baloo"/>
                          <a:sym typeface="Baloo"/>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Admin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Baloo"/>
                          <a:ea typeface="Baloo"/>
                          <a:cs typeface="Baloo"/>
                          <a:sym typeface="Baloo"/>
                        </a:rPr>
                        <a:t>Người quản lý toàn bộ hệ thống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20027">
                <a:tc>
                  <a:txBody>
                    <a:bodyPr/>
                    <a:lstStyle/>
                    <a:p>
                      <a:pPr algn="ctr">
                        <a:lnSpc>
                          <a:spcPts val="4199"/>
                        </a:lnSpc>
                        <a:defRPr/>
                      </a:pPr>
                      <a:r>
                        <a:rPr lang="en-US" sz="2999">
                          <a:solidFill>
                            <a:srgbClr val="000000"/>
                          </a:solidFill>
                          <a:latin typeface="Baloo"/>
                          <a:ea typeface="Baloo"/>
                          <a:cs typeface="Baloo"/>
                          <a:sym typeface="Baloo"/>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Nhân viên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Baloo"/>
                          <a:ea typeface="Baloo"/>
                          <a:cs typeface="Baloo"/>
                          <a:sym typeface="Baloo"/>
                        </a:rPr>
                        <a:t>Hỗ trợ admin và khách hàng trong việc quản lý thông tin tour và xửa lý yêu cầu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2799">
                <a:tc>
                  <a:txBody>
                    <a:bodyPr/>
                    <a:lstStyle/>
                    <a:p>
                      <a:pPr algn="ctr">
                        <a:lnSpc>
                          <a:spcPts val="4199"/>
                        </a:lnSpc>
                        <a:defRPr/>
                      </a:pPr>
                      <a:r>
                        <a:rPr lang="en-US" sz="2999">
                          <a:solidFill>
                            <a:srgbClr val="000000"/>
                          </a:solidFill>
                          <a:latin typeface="Baloo"/>
                          <a:ea typeface="Baloo"/>
                          <a:cs typeface="Baloo"/>
                          <a:sym typeface="Baloo"/>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Ngân hàng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Baloo"/>
                          <a:ea typeface="Baloo"/>
                          <a:cs typeface="Baloo"/>
                          <a:sym typeface="Baloo"/>
                        </a:rPr>
                        <a:t>Xử lý các giao dịch tài chính của hệ thống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811350" y="981075"/>
            <a:ext cx="16665300" cy="1622426"/>
          </a:xfrm>
          <a:prstGeom prst="rect">
            <a:avLst/>
          </a:prstGeom>
        </p:spPr>
        <p:txBody>
          <a:bodyPr lIns="0" tIns="0" rIns="0" bIns="0" rtlCol="0" anchor="t">
            <a:spAutoFit/>
          </a:bodyPr>
          <a:lstStyle/>
          <a:p>
            <a:pPr algn="l">
              <a:lnSpc>
                <a:spcPts val="6499"/>
              </a:lnSpc>
            </a:pPr>
            <a:r>
              <a:rPr lang="en-US" sz="4999">
                <a:solidFill>
                  <a:srgbClr val="000000"/>
                </a:solidFill>
                <a:latin typeface="Clear Sans"/>
                <a:ea typeface="Clear Sans"/>
                <a:cs typeface="Clear Sans"/>
                <a:sym typeface="Clear Sans"/>
              </a:rPr>
              <a:t>Bảng liệt kê các tác nhân và mô tả thông tin cho các tác nhân: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35197" y="1935909"/>
            <a:ext cx="10655706" cy="8101159"/>
          </a:xfrm>
          <a:custGeom>
            <a:avLst/>
            <a:gdLst/>
            <a:ahLst/>
            <a:cxnLst/>
            <a:rect l="l" t="t" r="r" b="b"/>
            <a:pathLst>
              <a:path w="10655706" h="8101159">
                <a:moveTo>
                  <a:pt x="0" y="0"/>
                </a:moveTo>
                <a:lnTo>
                  <a:pt x="10655706" y="0"/>
                </a:lnTo>
                <a:lnTo>
                  <a:pt x="10655706" y="8101159"/>
                </a:lnTo>
                <a:lnTo>
                  <a:pt x="0" y="8101159"/>
                </a:lnTo>
                <a:lnTo>
                  <a:pt x="0" y="0"/>
                </a:lnTo>
                <a:close/>
              </a:path>
            </a:pathLst>
          </a:custGeom>
          <a:blipFill>
            <a:blip r:embed="rId4"/>
            <a:stretch>
              <a:fillRect/>
            </a:stretch>
          </a:blipFill>
        </p:spPr>
      </p:sp>
      <p:sp>
        <p:nvSpPr>
          <p:cNvPr id="4" name="TextBox 4"/>
          <p:cNvSpPr txBox="1"/>
          <p:nvPr/>
        </p:nvSpPr>
        <p:spPr>
          <a:xfrm>
            <a:off x="1028700" y="274113"/>
            <a:ext cx="10172854" cy="923925"/>
          </a:xfrm>
          <a:prstGeom prst="rect">
            <a:avLst/>
          </a:prstGeom>
        </p:spPr>
        <p:txBody>
          <a:bodyPr lIns="0" tIns="0" rIns="0" bIns="0" rtlCol="0" anchor="t">
            <a:spAutoFit/>
          </a:bodyPr>
          <a:lstStyle/>
          <a:p>
            <a:pPr algn="l">
              <a:lnSpc>
                <a:spcPts val="7319"/>
              </a:lnSpc>
            </a:pPr>
            <a:r>
              <a:rPr lang="en-US" sz="6099">
                <a:solidFill>
                  <a:srgbClr val="000000"/>
                </a:solidFill>
                <a:latin typeface="Baloo"/>
                <a:ea typeface="Baloo"/>
                <a:cs typeface="Baloo"/>
                <a:sym typeface="Baloo"/>
              </a:rPr>
              <a:t>2.2 Biểu đồ use case</a:t>
            </a:r>
          </a:p>
        </p:txBody>
      </p:sp>
      <p:sp>
        <p:nvSpPr>
          <p:cNvPr id="5" name="TextBox 5"/>
          <p:cNvSpPr txBox="1"/>
          <p:nvPr/>
        </p:nvSpPr>
        <p:spPr>
          <a:xfrm>
            <a:off x="811350" y="1150413"/>
            <a:ext cx="16665300" cy="785496"/>
          </a:xfrm>
          <a:prstGeom prst="rect">
            <a:avLst/>
          </a:prstGeom>
        </p:spPr>
        <p:txBody>
          <a:bodyPr lIns="0" tIns="0" rIns="0" bIns="0" rtlCol="0" anchor="t">
            <a:spAutoFit/>
          </a:bodyPr>
          <a:lstStyle/>
          <a:p>
            <a:pPr algn="l">
              <a:lnSpc>
                <a:spcPts val="6369"/>
              </a:lnSpc>
            </a:pPr>
            <a:r>
              <a:rPr lang="en-US" sz="4899">
                <a:solidFill>
                  <a:srgbClr val="000000"/>
                </a:solidFill>
                <a:latin typeface="Clear Sans"/>
                <a:ea typeface="Clear Sans"/>
                <a:cs typeface="Clear Sans"/>
                <a:sym typeface="Clear Sans"/>
              </a:rPr>
              <a:t>2.2.1 Biểu đồ use case tổng quan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70349" y="1198038"/>
            <a:ext cx="11685191" cy="8500977"/>
          </a:xfrm>
          <a:custGeom>
            <a:avLst/>
            <a:gdLst/>
            <a:ahLst/>
            <a:cxnLst/>
            <a:rect l="l" t="t" r="r" b="b"/>
            <a:pathLst>
              <a:path w="11685191" h="8500977">
                <a:moveTo>
                  <a:pt x="0" y="0"/>
                </a:moveTo>
                <a:lnTo>
                  <a:pt x="11685192" y="0"/>
                </a:lnTo>
                <a:lnTo>
                  <a:pt x="11685192" y="8500977"/>
                </a:lnTo>
                <a:lnTo>
                  <a:pt x="0" y="8500977"/>
                </a:lnTo>
                <a:lnTo>
                  <a:pt x="0" y="0"/>
                </a:lnTo>
                <a:close/>
              </a:path>
            </a:pathLst>
          </a:custGeom>
          <a:blipFill>
            <a:blip r:embed="rId4"/>
            <a:stretch>
              <a:fillRect/>
            </a:stretch>
          </a:blipFill>
        </p:spPr>
      </p:sp>
      <p:sp>
        <p:nvSpPr>
          <p:cNvPr id="4" name="TextBox 4"/>
          <p:cNvSpPr txBox="1"/>
          <p:nvPr/>
        </p:nvSpPr>
        <p:spPr>
          <a:xfrm>
            <a:off x="1028700" y="274113"/>
            <a:ext cx="10172854" cy="923925"/>
          </a:xfrm>
          <a:prstGeom prst="rect">
            <a:avLst/>
          </a:prstGeom>
        </p:spPr>
        <p:txBody>
          <a:bodyPr lIns="0" tIns="0" rIns="0" bIns="0" rtlCol="0" anchor="t">
            <a:spAutoFit/>
          </a:bodyPr>
          <a:lstStyle/>
          <a:p>
            <a:pPr algn="l">
              <a:lnSpc>
                <a:spcPts val="7319"/>
              </a:lnSpc>
            </a:pPr>
            <a:r>
              <a:rPr lang="en-US" sz="6099">
                <a:solidFill>
                  <a:srgbClr val="000000"/>
                </a:solidFill>
                <a:latin typeface="Baloo"/>
                <a:ea typeface="Baloo"/>
                <a:cs typeface="Baloo"/>
                <a:sym typeface="Baloo"/>
              </a:rPr>
              <a:t>2.2 Biểu đồ use case</a:t>
            </a:r>
          </a:p>
        </p:txBody>
      </p:sp>
      <p:sp>
        <p:nvSpPr>
          <p:cNvPr id="5" name="TextBox 5"/>
          <p:cNvSpPr txBox="1"/>
          <p:nvPr/>
        </p:nvSpPr>
        <p:spPr>
          <a:xfrm>
            <a:off x="410555" y="1150413"/>
            <a:ext cx="5959794" cy="3260726"/>
          </a:xfrm>
          <a:prstGeom prst="rect">
            <a:avLst/>
          </a:prstGeom>
        </p:spPr>
        <p:txBody>
          <a:bodyPr lIns="0" tIns="0" rIns="0" bIns="0" rtlCol="0" anchor="t">
            <a:spAutoFit/>
          </a:bodyPr>
          <a:lstStyle/>
          <a:p>
            <a:pPr algn="l">
              <a:lnSpc>
                <a:spcPts val="6499"/>
              </a:lnSpc>
            </a:pPr>
            <a:r>
              <a:rPr lang="en-US" sz="4999">
                <a:solidFill>
                  <a:srgbClr val="000000"/>
                </a:solidFill>
                <a:latin typeface="Clear Sans"/>
                <a:ea typeface="Clear Sans"/>
                <a:cs typeface="Clear Sans"/>
                <a:sym typeface="Clear Sans"/>
              </a:rPr>
              <a:t>2.2.1 Biểu đồ use case phân rã mức 2</a:t>
            </a:r>
          </a:p>
          <a:p>
            <a:pPr algn="l">
              <a:lnSpc>
                <a:spcPts val="6499"/>
              </a:lnSpc>
            </a:pPr>
            <a:r>
              <a:rPr lang="en-US" sz="4999">
                <a:solidFill>
                  <a:srgbClr val="000000"/>
                </a:solidFill>
                <a:latin typeface="Clear Sans"/>
                <a:ea typeface="Clear Sans"/>
                <a:cs typeface="Clear Sans"/>
                <a:sym typeface="Clear Sans"/>
              </a:rPr>
              <a:t>-Phân rã use-case “quản lý tour”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99327" y="1198038"/>
            <a:ext cx="11614562" cy="8753497"/>
          </a:xfrm>
          <a:custGeom>
            <a:avLst/>
            <a:gdLst/>
            <a:ahLst/>
            <a:cxnLst/>
            <a:rect l="l" t="t" r="r" b="b"/>
            <a:pathLst>
              <a:path w="11614562" h="8753497">
                <a:moveTo>
                  <a:pt x="0" y="0"/>
                </a:moveTo>
                <a:lnTo>
                  <a:pt x="11614562" y="0"/>
                </a:lnTo>
                <a:lnTo>
                  <a:pt x="11614562" y="8753497"/>
                </a:lnTo>
                <a:lnTo>
                  <a:pt x="0" y="8753497"/>
                </a:lnTo>
                <a:lnTo>
                  <a:pt x="0" y="0"/>
                </a:lnTo>
                <a:close/>
              </a:path>
            </a:pathLst>
          </a:custGeom>
          <a:blipFill>
            <a:blip r:embed="rId4"/>
            <a:stretch>
              <a:fillRect/>
            </a:stretch>
          </a:blipFill>
        </p:spPr>
      </p:sp>
      <p:sp>
        <p:nvSpPr>
          <p:cNvPr id="4" name="TextBox 4"/>
          <p:cNvSpPr txBox="1"/>
          <p:nvPr/>
        </p:nvSpPr>
        <p:spPr>
          <a:xfrm>
            <a:off x="1028700" y="274113"/>
            <a:ext cx="10172854" cy="923925"/>
          </a:xfrm>
          <a:prstGeom prst="rect">
            <a:avLst/>
          </a:prstGeom>
        </p:spPr>
        <p:txBody>
          <a:bodyPr lIns="0" tIns="0" rIns="0" bIns="0" rtlCol="0" anchor="t">
            <a:spAutoFit/>
          </a:bodyPr>
          <a:lstStyle/>
          <a:p>
            <a:pPr algn="l">
              <a:lnSpc>
                <a:spcPts val="7319"/>
              </a:lnSpc>
            </a:pPr>
            <a:r>
              <a:rPr lang="en-US" sz="6099">
                <a:solidFill>
                  <a:srgbClr val="000000"/>
                </a:solidFill>
                <a:latin typeface="Baloo"/>
                <a:ea typeface="Baloo"/>
                <a:cs typeface="Baloo"/>
                <a:sym typeface="Baloo"/>
              </a:rPr>
              <a:t>2.2 Biểu đồ use case</a:t>
            </a:r>
          </a:p>
        </p:txBody>
      </p:sp>
      <p:sp>
        <p:nvSpPr>
          <p:cNvPr id="5" name="TextBox 5"/>
          <p:cNvSpPr txBox="1"/>
          <p:nvPr/>
        </p:nvSpPr>
        <p:spPr>
          <a:xfrm>
            <a:off x="566420" y="1150413"/>
            <a:ext cx="6066505" cy="3260726"/>
          </a:xfrm>
          <a:prstGeom prst="rect">
            <a:avLst/>
          </a:prstGeom>
        </p:spPr>
        <p:txBody>
          <a:bodyPr lIns="0" tIns="0" rIns="0" bIns="0" rtlCol="0" anchor="t">
            <a:spAutoFit/>
          </a:bodyPr>
          <a:lstStyle/>
          <a:p>
            <a:pPr algn="l">
              <a:lnSpc>
                <a:spcPts val="6499"/>
              </a:lnSpc>
            </a:pPr>
            <a:r>
              <a:rPr lang="en-US" sz="4999">
                <a:solidFill>
                  <a:srgbClr val="000000"/>
                </a:solidFill>
                <a:latin typeface="Clear Sans"/>
                <a:ea typeface="Clear Sans"/>
                <a:cs typeface="Clear Sans"/>
                <a:sym typeface="Clear Sans"/>
              </a:rPr>
              <a:t>2.2.1 Biểu đồ use case phân rã mức 2</a:t>
            </a:r>
          </a:p>
          <a:p>
            <a:pPr algn="l">
              <a:lnSpc>
                <a:spcPts val="6499"/>
              </a:lnSpc>
            </a:pPr>
            <a:r>
              <a:rPr lang="en-US" sz="4999">
                <a:solidFill>
                  <a:srgbClr val="000000"/>
                </a:solidFill>
                <a:latin typeface="Clear Sans"/>
                <a:ea typeface="Clear Sans"/>
                <a:cs typeface="Clear Sans"/>
                <a:sym typeface="Clear Sans"/>
              </a:rPr>
              <a:t>-Phân rã use-case “quản lý tài khoản” :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20200" y="1198038"/>
            <a:ext cx="10767403" cy="8883107"/>
          </a:xfrm>
          <a:custGeom>
            <a:avLst/>
            <a:gdLst/>
            <a:ahLst/>
            <a:cxnLst/>
            <a:rect l="l" t="t" r="r" b="b"/>
            <a:pathLst>
              <a:path w="10767403" h="8883107">
                <a:moveTo>
                  <a:pt x="0" y="0"/>
                </a:moveTo>
                <a:lnTo>
                  <a:pt x="10767403" y="0"/>
                </a:lnTo>
                <a:lnTo>
                  <a:pt x="10767403" y="8883107"/>
                </a:lnTo>
                <a:lnTo>
                  <a:pt x="0" y="8883107"/>
                </a:lnTo>
                <a:lnTo>
                  <a:pt x="0" y="0"/>
                </a:lnTo>
                <a:close/>
              </a:path>
            </a:pathLst>
          </a:custGeom>
          <a:blipFill>
            <a:blip r:embed="rId4"/>
            <a:stretch>
              <a:fillRect/>
            </a:stretch>
          </a:blipFill>
        </p:spPr>
      </p:sp>
      <p:sp>
        <p:nvSpPr>
          <p:cNvPr id="4" name="TextBox 4"/>
          <p:cNvSpPr txBox="1"/>
          <p:nvPr/>
        </p:nvSpPr>
        <p:spPr>
          <a:xfrm>
            <a:off x="1028700" y="274113"/>
            <a:ext cx="10172854" cy="923925"/>
          </a:xfrm>
          <a:prstGeom prst="rect">
            <a:avLst/>
          </a:prstGeom>
        </p:spPr>
        <p:txBody>
          <a:bodyPr lIns="0" tIns="0" rIns="0" bIns="0" rtlCol="0" anchor="t">
            <a:spAutoFit/>
          </a:bodyPr>
          <a:lstStyle/>
          <a:p>
            <a:pPr algn="l">
              <a:lnSpc>
                <a:spcPts val="7319"/>
              </a:lnSpc>
            </a:pPr>
            <a:r>
              <a:rPr lang="en-US" sz="6099">
                <a:solidFill>
                  <a:srgbClr val="000000"/>
                </a:solidFill>
                <a:latin typeface="Baloo"/>
                <a:ea typeface="Baloo"/>
                <a:cs typeface="Baloo"/>
                <a:sym typeface="Baloo"/>
              </a:rPr>
              <a:t>2.2 Biểu đồ use case</a:t>
            </a:r>
          </a:p>
        </p:txBody>
      </p:sp>
      <p:sp>
        <p:nvSpPr>
          <p:cNvPr id="5" name="TextBox 5"/>
          <p:cNvSpPr txBox="1"/>
          <p:nvPr/>
        </p:nvSpPr>
        <p:spPr>
          <a:xfrm>
            <a:off x="782775" y="1150413"/>
            <a:ext cx="6204276" cy="3260726"/>
          </a:xfrm>
          <a:prstGeom prst="rect">
            <a:avLst/>
          </a:prstGeom>
        </p:spPr>
        <p:txBody>
          <a:bodyPr lIns="0" tIns="0" rIns="0" bIns="0" rtlCol="0" anchor="t">
            <a:spAutoFit/>
          </a:bodyPr>
          <a:lstStyle/>
          <a:p>
            <a:pPr algn="l">
              <a:lnSpc>
                <a:spcPts val="6499"/>
              </a:lnSpc>
            </a:pPr>
            <a:r>
              <a:rPr lang="en-US" sz="4999">
                <a:solidFill>
                  <a:srgbClr val="000000"/>
                </a:solidFill>
                <a:latin typeface="Clear Sans"/>
                <a:ea typeface="Clear Sans"/>
                <a:cs typeface="Clear Sans"/>
                <a:sym typeface="Clear Sans"/>
              </a:rPr>
              <a:t>2.2.1 Biểu đồ use case phân rã mức 2</a:t>
            </a:r>
          </a:p>
          <a:p>
            <a:pPr algn="l">
              <a:lnSpc>
                <a:spcPts val="6499"/>
              </a:lnSpc>
            </a:pPr>
            <a:r>
              <a:rPr lang="en-US" sz="4999">
                <a:solidFill>
                  <a:srgbClr val="000000"/>
                </a:solidFill>
                <a:latin typeface="Clear Sans"/>
                <a:ea typeface="Clear Sans"/>
                <a:cs typeface="Clear Sans"/>
                <a:sym typeface="Clear Sans"/>
              </a:rPr>
              <a:t>-Phân rã use-case “quản lý đặt tour”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3429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a:ea typeface="Baloo"/>
                <a:cs typeface="Baloo"/>
                <a:sym typeface="Baloo"/>
              </a:rPr>
              <a:t>3.Phân tích yêu cầu</a:t>
            </a:r>
          </a:p>
        </p:txBody>
      </p:sp>
      <p:pic>
        <p:nvPicPr>
          <p:cNvPr id="3" name="Picture 3"/>
          <p:cNvPicPr>
            <a:picLocks noChangeAspect="1"/>
          </p:cNvPicPr>
          <p:nvPr/>
        </p:nvPicPr>
        <p:blipFill>
          <a:blip r:embed="rId2"/>
          <a:srcRect/>
          <a:stretch>
            <a:fillRect/>
          </a:stretch>
        </p:blipFill>
        <p:spPr>
          <a:xfrm rot="-8937396">
            <a:off x="9026671" y="5295973"/>
            <a:ext cx="8964268" cy="850658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2137708"/>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3.1.Xác định các lớp phân tích</a:t>
            </a:r>
          </a:p>
        </p:txBody>
      </p:sp>
      <p:sp>
        <p:nvSpPr>
          <p:cNvPr id="6" name="TextBox 6"/>
          <p:cNvSpPr txBox="1"/>
          <p:nvPr/>
        </p:nvSpPr>
        <p:spPr>
          <a:xfrm>
            <a:off x="716820" y="3079750"/>
            <a:ext cx="10484734" cy="4079876"/>
          </a:xfrm>
          <a:prstGeom prst="rect">
            <a:avLst/>
          </a:prstGeom>
        </p:spPr>
        <p:txBody>
          <a:bodyPr lIns="0" tIns="0" rIns="0" bIns="0" rtlCol="0" anchor="t">
            <a:spAutoFit/>
          </a:bodyPr>
          <a:lstStyle/>
          <a:p>
            <a:pPr algn="l">
              <a:lnSpc>
                <a:spcPts val="6499"/>
              </a:lnSpc>
            </a:pPr>
            <a:endParaRP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3.1.1.Lớp phân tích dữ liệu</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3.1.2.Lớp phân tích hành vi</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3.1.3.Lớp phân tích đối tượng</a:t>
            </a:r>
          </a:p>
          <a:p>
            <a:pPr algn="l">
              <a:lnSpc>
                <a:spcPts val="6499"/>
              </a:lnSpc>
            </a:pPr>
            <a:endParaRPr lang="en-US" sz="4999">
              <a:solidFill>
                <a:srgbClr val="000000"/>
              </a:solidFill>
              <a:latin typeface="Clear Sans"/>
              <a:ea typeface="Clear Sans"/>
              <a:cs typeface="Clear Sans"/>
              <a:sym typeface="Clear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3"/>
          <a:srcRect r="64034" b="46739"/>
          <a:stretch>
            <a:fillRect/>
          </a:stretch>
        </p:blipFill>
        <p:spPr>
          <a:xfrm rot="-5400000" flipH="1">
            <a:off x="1041561" y="-1041561"/>
            <a:ext cx="4331879" cy="6415001"/>
          </a:xfrm>
          <a:prstGeom prst="rect">
            <a:avLst/>
          </a:prstGeom>
        </p:spPr>
      </p:pic>
      <p:sp>
        <p:nvSpPr>
          <p:cNvPr id="4" name="TextBox 4"/>
          <p:cNvSpPr txBox="1"/>
          <p:nvPr/>
        </p:nvSpPr>
        <p:spPr>
          <a:xfrm>
            <a:off x="2636644" y="3059013"/>
            <a:ext cx="8855846" cy="4183507"/>
          </a:xfrm>
          <a:prstGeom prst="rect">
            <a:avLst/>
          </a:prstGeom>
        </p:spPr>
        <p:txBody>
          <a:bodyPr lIns="0" tIns="0" rIns="0" bIns="0" rtlCol="0" anchor="t">
            <a:spAutoFit/>
          </a:bodyPr>
          <a:lstStyle/>
          <a:p>
            <a:pPr algn="l">
              <a:lnSpc>
                <a:spcPts val="6617"/>
              </a:lnSpc>
            </a:pPr>
            <a:r>
              <a:rPr lang="en-US" sz="5090">
                <a:solidFill>
                  <a:srgbClr val="000000"/>
                </a:solidFill>
                <a:latin typeface="Clear Sans"/>
                <a:ea typeface="Clear Sans"/>
                <a:cs typeface="Clear Sans"/>
                <a:sym typeface="Clear Sans"/>
              </a:rPr>
              <a:t>1. Khảo sát</a:t>
            </a:r>
          </a:p>
          <a:p>
            <a:pPr algn="l">
              <a:lnSpc>
                <a:spcPts val="6617"/>
              </a:lnSpc>
            </a:pPr>
            <a:r>
              <a:rPr lang="en-US" sz="5090">
                <a:solidFill>
                  <a:srgbClr val="000000"/>
                </a:solidFill>
                <a:latin typeface="Clear Sans"/>
                <a:ea typeface="Clear Sans"/>
                <a:cs typeface="Clear Sans"/>
                <a:sym typeface="Clear Sans"/>
              </a:rPr>
              <a:t>2. Đặc tả</a:t>
            </a:r>
          </a:p>
          <a:p>
            <a:pPr algn="l">
              <a:lnSpc>
                <a:spcPts val="6617"/>
              </a:lnSpc>
            </a:pPr>
            <a:r>
              <a:rPr lang="en-US" sz="5090">
                <a:solidFill>
                  <a:srgbClr val="000000"/>
                </a:solidFill>
                <a:latin typeface="Clear Sans"/>
                <a:ea typeface="Clear Sans"/>
                <a:cs typeface="Clear Sans"/>
                <a:sym typeface="Clear Sans"/>
              </a:rPr>
              <a:t>3. Phân tích yêu cầu</a:t>
            </a:r>
          </a:p>
          <a:p>
            <a:pPr algn="l">
              <a:lnSpc>
                <a:spcPts val="6617"/>
              </a:lnSpc>
            </a:pPr>
            <a:r>
              <a:rPr lang="en-US" sz="5090">
                <a:solidFill>
                  <a:srgbClr val="000000"/>
                </a:solidFill>
                <a:latin typeface="Clear Sans"/>
                <a:ea typeface="Clear Sans"/>
                <a:cs typeface="Clear Sans"/>
                <a:sym typeface="Clear Sans"/>
              </a:rPr>
              <a:t>4. Thiết kế chương trình</a:t>
            </a:r>
          </a:p>
          <a:p>
            <a:pPr algn="l">
              <a:lnSpc>
                <a:spcPts val="6617"/>
              </a:lnSpc>
            </a:pPr>
            <a:r>
              <a:rPr lang="en-US" sz="5090">
                <a:solidFill>
                  <a:srgbClr val="000000"/>
                </a:solidFill>
                <a:latin typeface="Clear Sans"/>
                <a:ea typeface="Clear Sans"/>
                <a:cs typeface="Clear Sans"/>
                <a:sym typeface="Clear Sans"/>
              </a:rPr>
              <a:t>5. Xây dựng chương trình</a:t>
            </a:r>
          </a:p>
        </p:txBody>
      </p:sp>
      <p:sp>
        <p:nvSpPr>
          <p:cNvPr id="5" name="TextBox 5"/>
          <p:cNvSpPr txBox="1"/>
          <p:nvPr/>
        </p:nvSpPr>
        <p:spPr>
          <a:xfrm>
            <a:off x="2636644" y="1584275"/>
            <a:ext cx="7883360" cy="1514475"/>
          </a:xfrm>
          <a:prstGeom prst="rect">
            <a:avLst/>
          </a:prstGeom>
        </p:spPr>
        <p:txBody>
          <a:bodyPr lIns="0" tIns="0" rIns="0" bIns="0" rtlCol="0" anchor="t">
            <a:spAutoFit/>
          </a:bodyPr>
          <a:lstStyle/>
          <a:p>
            <a:pPr algn="l">
              <a:lnSpc>
                <a:spcPts val="11999"/>
              </a:lnSpc>
            </a:pPr>
            <a:r>
              <a:rPr lang="en-US" sz="9999">
                <a:solidFill>
                  <a:srgbClr val="000000"/>
                </a:solidFill>
                <a:latin typeface="Baloo"/>
                <a:ea typeface="Baloo"/>
                <a:cs typeface="Baloo"/>
                <a:sym typeface="Baloo"/>
              </a:rPr>
              <a:t>Nội dung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245747"/>
          <a:ext cx="16230600" cy="8229830"/>
        </p:xfrm>
        <a:graphic>
          <a:graphicData uri="http://schemas.openxmlformats.org/drawingml/2006/table">
            <a:tbl>
              <a:tblPr/>
              <a:tblGrid>
                <a:gridCol w="3633759">
                  <a:extLst>
                    <a:ext uri="{9D8B030D-6E8A-4147-A177-3AD203B41FA5}">
                      <a16:colId xmlns:a16="http://schemas.microsoft.com/office/drawing/2014/main" val="20000"/>
                    </a:ext>
                  </a:extLst>
                </a:gridCol>
                <a:gridCol w="12596841">
                  <a:extLst>
                    <a:ext uri="{9D8B030D-6E8A-4147-A177-3AD203B41FA5}">
                      <a16:colId xmlns:a16="http://schemas.microsoft.com/office/drawing/2014/main" val="20001"/>
                    </a:ext>
                  </a:extLst>
                </a:gridCol>
              </a:tblGrid>
              <a:tr h="822960">
                <a:tc>
                  <a:txBody>
                    <a:bodyPr/>
                    <a:lstStyle/>
                    <a:p>
                      <a:pPr algn="ctr">
                        <a:lnSpc>
                          <a:spcPts val="2520"/>
                        </a:lnSpc>
                        <a:defRPr/>
                      </a:pPr>
                      <a:r>
                        <a:rPr lang="en-US" sz="1800">
                          <a:solidFill>
                            <a:srgbClr val="000000"/>
                          </a:solidFill>
                          <a:latin typeface="Baloo"/>
                          <a:ea typeface="Baloo"/>
                          <a:cs typeface="Baloo"/>
                          <a:sym typeface="Baloo"/>
                        </a:rPr>
                        <a:t>TAIKHOAN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tài khoản người dùng (đăng nhập, quyền hạn)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2960">
                <a:tc>
                  <a:txBody>
                    <a:bodyPr/>
                    <a:lstStyle/>
                    <a:p>
                      <a:pPr algn="ctr">
                        <a:lnSpc>
                          <a:spcPts val="2520"/>
                        </a:lnSpc>
                        <a:defRPr/>
                      </a:pPr>
                      <a:r>
                        <a:rPr lang="en-US" sz="1800">
                          <a:solidFill>
                            <a:srgbClr val="000000"/>
                          </a:solidFill>
                          <a:latin typeface="Baloo"/>
                          <a:ea typeface="Baloo"/>
                          <a:cs typeface="Baloo"/>
                          <a:sym typeface="Baloo"/>
                        </a:rPr>
                        <a:t>DIEMDEN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các điểm đến trong tour du lịch (tên điểm đến, mô tả, địa chỉ)</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2960">
                <a:tc>
                  <a:txBody>
                    <a:bodyPr/>
                    <a:lstStyle/>
                    <a:p>
                      <a:pPr algn="ctr">
                        <a:lnSpc>
                          <a:spcPts val="2520"/>
                        </a:lnSpc>
                        <a:defRPr/>
                      </a:pPr>
                      <a:r>
                        <a:rPr lang="en-US" sz="1800">
                          <a:solidFill>
                            <a:srgbClr val="000000"/>
                          </a:solidFill>
                          <a:latin typeface="Baloo"/>
                          <a:ea typeface="Baloo"/>
                          <a:cs typeface="Baloo"/>
                          <a:sym typeface="Baloo"/>
                        </a:rPr>
                        <a:t>TOUR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thông tin tour du lịch (tên tour, thời gian, giá, loại tour)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3190">
                <a:tc>
                  <a:txBody>
                    <a:bodyPr/>
                    <a:lstStyle/>
                    <a:p>
                      <a:pPr algn="ctr">
                        <a:lnSpc>
                          <a:spcPts val="2520"/>
                        </a:lnSpc>
                        <a:defRPr/>
                      </a:pPr>
                      <a:r>
                        <a:rPr lang="en-US" sz="1800">
                          <a:solidFill>
                            <a:srgbClr val="000000"/>
                          </a:solidFill>
                          <a:latin typeface="Baloo"/>
                          <a:ea typeface="Baloo"/>
                          <a:cs typeface="Baloo"/>
                          <a:sym typeface="Baloo"/>
                        </a:rPr>
                        <a:t>KHACHHANG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thông tin khách hàng (tên, tuổi, email, số điện thoại)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2960">
                <a:tc>
                  <a:txBody>
                    <a:bodyPr/>
                    <a:lstStyle/>
                    <a:p>
                      <a:pPr algn="ctr">
                        <a:lnSpc>
                          <a:spcPts val="2520"/>
                        </a:lnSpc>
                        <a:defRPr/>
                      </a:pPr>
                      <a:r>
                        <a:rPr lang="en-US" sz="1800">
                          <a:solidFill>
                            <a:srgbClr val="000000"/>
                          </a:solidFill>
                          <a:latin typeface="Baloo"/>
                          <a:ea typeface="Baloo"/>
                          <a:cs typeface="Baloo"/>
                          <a:sym typeface="Baloo"/>
                        </a:rPr>
                        <a:t>DAT_TOUR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thông tin đặt tour của khách hàng (tour đã đặt, số lượng người, ngày đặt)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2960">
                <a:tc>
                  <a:txBody>
                    <a:bodyPr/>
                    <a:lstStyle/>
                    <a:p>
                      <a:pPr algn="ctr">
                        <a:lnSpc>
                          <a:spcPts val="2520"/>
                        </a:lnSpc>
                        <a:defRPr/>
                      </a:pPr>
                      <a:r>
                        <a:rPr lang="en-US" sz="1800">
                          <a:solidFill>
                            <a:srgbClr val="000000"/>
                          </a:solidFill>
                          <a:latin typeface="Baloo"/>
                          <a:ea typeface="Baloo"/>
                          <a:cs typeface="Baloo"/>
                          <a:sym typeface="Baloo"/>
                        </a:rPr>
                        <a:t>HDV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thông tin hướng dẫn viên (tên, số điện thoại, chuyên môn)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2960">
                <a:tc>
                  <a:txBody>
                    <a:bodyPr/>
                    <a:lstStyle/>
                    <a:p>
                      <a:pPr algn="ctr">
                        <a:lnSpc>
                          <a:spcPts val="2520"/>
                        </a:lnSpc>
                        <a:defRPr/>
                      </a:pPr>
                      <a:r>
                        <a:rPr lang="en-US" sz="1800">
                          <a:solidFill>
                            <a:srgbClr val="000000"/>
                          </a:solidFill>
                          <a:latin typeface="Baloo"/>
                          <a:ea typeface="Baloo"/>
                          <a:cs typeface="Baloo"/>
                          <a:sym typeface="Baloo"/>
                        </a:rPr>
                        <a:t>PC_HDV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phân công hướng dẫn viên cho tour (mối quan hệ giữa tour và HDV)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2960">
                <a:tc>
                  <a:txBody>
                    <a:bodyPr/>
                    <a:lstStyle/>
                    <a:p>
                      <a:pPr algn="ctr">
                        <a:lnSpc>
                          <a:spcPts val="2520"/>
                        </a:lnSpc>
                        <a:defRPr/>
                      </a:pPr>
                      <a:r>
                        <a:rPr lang="en-US" sz="1800">
                          <a:solidFill>
                            <a:srgbClr val="000000"/>
                          </a:solidFill>
                          <a:latin typeface="Baloo"/>
                          <a:ea typeface="Baloo"/>
                          <a:cs typeface="Baloo"/>
                          <a:sym typeface="Baloo"/>
                        </a:rPr>
                        <a:t>LICHTRINH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lịch trình tour (một tour có thể có nhiều lịch trình tại các điểm đến)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22960">
                <a:tc>
                  <a:txBody>
                    <a:bodyPr/>
                    <a:lstStyle/>
                    <a:p>
                      <a:pPr algn="ctr">
                        <a:lnSpc>
                          <a:spcPts val="2520"/>
                        </a:lnSpc>
                        <a:defRPr/>
                      </a:pPr>
                      <a:r>
                        <a:rPr lang="en-US" sz="1800">
                          <a:solidFill>
                            <a:srgbClr val="000000"/>
                          </a:solidFill>
                          <a:latin typeface="Baloo"/>
                          <a:ea typeface="Baloo"/>
                          <a:cs typeface="Baloo"/>
                          <a:sym typeface="Baloo"/>
                        </a:rPr>
                        <a:t>HOADON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hóa đơn (thông tin thanh toán, tổng số tiền, trạng thái thanh toán)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22960">
                <a:tc>
                  <a:txBody>
                    <a:bodyPr/>
                    <a:lstStyle/>
                    <a:p>
                      <a:pPr algn="ctr">
                        <a:lnSpc>
                          <a:spcPts val="2520"/>
                        </a:lnSpc>
                        <a:defRPr/>
                      </a:pPr>
                      <a:r>
                        <a:rPr lang="en-US" sz="1800">
                          <a:solidFill>
                            <a:srgbClr val="000000"/>
                          </a:solidFill>
                          <a:latin typeface="Baloo"/>
                          <a:ea typeface="Baloo"/>
                          <a:cs typeface="Baloo"/>
                          <a:sym typeface="Baloo"/>
                        </a:rPr>
                        <a:t>DANHGIA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Baloo"/>
                          <a:ea typeface="Baloo"/>
                          <a:cs typeface="Baloo"/>
                          <a:sym typeface="Baloo"/>
                        </a:rPr>
                        <a:t>Quản lý đánh giá của khách hàng về tour và dịch vụ (điểm số, nhận xét)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TextBox 3"/>
          <p:cNvSpPr txBox="1"/>
          <p:nvPr/>
        </p:nvSpPr>
        <p:spPr>
          <a:xfrm>
            <a:off x="0" y="-9525"/>
            <a:ext cx="13162925" cy="1255272"/>
          </a:xfrm>
          <a:prstGeom prst="rect">
            <a:avLst/>
          </a:prstGeom>
        </p:spPr>
        <p:txBody>
          <a:bodyPr lIns="0" tIns="0" rIns="0" bIns="0" rtlCol="0" anchor="t">
            <a:spAutoFit/>
          </a:bodyPr>
          <a:lstStyle/>
          <a:p>
            <a:pPr algn="ctr">
              <a:lnSpc>
                <a:spcPts val="9809"/>
              </a:lnSpc>
            </a:pPr>
            <a:r>
              <a:rPr lang="en-US" sz="8174">
                <a:solidFill>
                  <a:srgbClr val="000000"/>
                </a:solidFill>
                <a:latin typeface="Baloo"/>
                <a:ea typeface="Baloo"/>
                <a:cs typeface="Baloo"/>
                <a:sym typeface="Baloo"/>
              </a:rPr>
              <a:t>3.1.1.Lớp phân tích dữ liệu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721155"/>
            <a:ext cx="11067717" cy="1041401"/>
          </a:xfrm>
          <a:prstGeom prst="rect">
            <a:avLst/>
          </a:prstGeom>
        </p:spPr>
        <p:txBody>
          <a:bodyPr lIns="0" tIns="0" rIns="0" bIns="0" rtlCol="0" anchor="t">
            <a:spAutoFit/>
          </a:bodyPr>
          <a:lstStyle/>
          <a:p>
            <a:pPr algn="l">
              <a:lnSpc>
                <a:spcPts val="8449"/>
              </a:lnSpc>
            </a:pPr>
            <a:r>
              <a:rPr lang="en-US" sz="6499">
                <a:solidFill>
                  <a:srgbClr val="000000"/>
                </a:solidFill>
                <a:latin typeface="Baloo"/>
                <a:ea typeface="Baloo"/>
                <a:cs typeface="Baloo"/>
                <a:sym typeface="Baloo"/>
              </a:rPr>
              <a:t>3.1.2.Lớp phân tích hành vi</a:t>
            </a:r>
          </a:p>
        </p:txBody>
      </p:sp>
      <p:sp>
        <p:nvSpPr>
          <p:cNvPr id="4" name="TextBox 4"/>
          <p:cNvSpPr txBox="1"/>
          <p:nvPr/>
        </p:nvSpPr>
        <p:spPr>
          <a:xfrm>
            <a:off x="1028700" y="2151716"/>
            <a:ext cx="15694519" cy="7032242"/>
          </a:xfrm>
          <a:prstGeom prst="rect">
            <a:avLst/>
          </a:prstGeom>
        </p:spPr>
        <p:txBody>
          <a:bodyPr lIns="0" tIns="0" rIns="0" bIns="0" rtlCol="0" anchor="t">
            <a:spAutoFit/>
          </a:bodyPr>
          <a:lstStyle/>
          <a:p>
            <a:pPr algn="l">
              <a:lnSpc>
                <a:spcPts val="5564"/>
              </a:lnSpc>
            </a:pPr>
            <a:endParaRPr/>
          </a:p>
          <a:p>
            <a:pPr marL="924082" lvl="1" indent="-462041" algn="l">
              <a:lnSpc>
                <a:spcPts val="5564"/>
              </a:lnSpc>
              <a:buFont typeface="Arial"/>
              <a:buChar char="•"/>
            </a:pPr>
            <a:r>
              <a:rPr lang="en-US" sz="4280">
                <a:solidFill>
                  <a:srgbClr val="000000"/>
                </a:solidFill>
                <a:latin typeface="Clear Sans"/>
                <a:ea typeface="Clear Sans"/>
                <a:cs typeface="Clear Sans"/>
                <a:sym typeface="Clear Sans"/>
              </a:rPr>
              <a:t>Quản lý tài khoản người dùng, bao gồm chức năng đăng nhập, đăng ký tài khoản, và phân quyền.</a:t>
            </a:r>
          </a:p>
          <a:p>
            <a:pPr marL="924082" lvl="1" indent="-462041" algn="l">
              <a:lnSpc>
                <a:spcPts val="5564"/>
              </a:lnSpc>
              <a:buFont typeface="Arial"/>
              <a:buChar char="•"/>
            </a:pPr>
            <a:r>
              <a:rPr lang="en-US" sz="4280">
                <a:solidFill>
                  <a:srgbClr val="000000"/>
                </a:solidFill>
                <a:latin typeface="Clear Sans"/>
                <a:ea typeface="Clear Sans"/>
                <a:cs typeface="Clear Sans"/>
                <a:sym typeface="Clear Sans"/>
              </a:rPr>
              <a:t>Khách hàng tìm kiếm và đặt tour.</a:t>
            </a:r>
          </a:p>
          <a:p>
            <a:pPr marL="924082" lvl="1" indent="-462041" algn="l">
              <a:lnSpc>
                <a:spcPts val="5564"/>
              </a:lnSpc>
              <a:buFont typeface="Arial"/>
              <a:buChar char="•"/>
            </a:pPr>
            <a:r>
              <a:rPr lang="en-US" sz="4280">
                <a:solidFill>
                  <a:srgbClr val="000000"/>
                </a:solidFill>
                <a:latin typeface="Clear Sans"/>
                <a:ea typeface="Clear Sans"/>
                <a:cs typeface="Clear Sans"/>
                <a:sym typeface="Clear Sans"/>
              </a:rPr>
              <a:t>Hướng dẫn viên được phân công vào các tour cụ thể.</a:t>
            </a:r>
          </a:p>
          <a:p>
            <a:pPr marL="924082" lvl="1" indent="-462041" algn="l">
              <a:lnSpc>
                <a:spcPts val="5564"/>
              </a:lnSpc>
              <a:buFont typeface="Arial"/>
              <a:buChar char="•"/>
            </a:pPr>
            <a:r>
              <a:rPr lang="en-US" sz="4280">
                <a:solidFill>
                  <a:srgbClr val="000000"/>
                </a:solidFill>
                <a:latin typeface="Clear Sans"/>
                <a:ea typeface="Clear Sans"/>
                <a:cs typeface="Clear Sans"/>
                <a:sym typeface="Clear Sans"/>
              </a:rPr>
              <a:t>Khách hàng thanh toán cho tour đã đặt và nhận hóa đơn.</a:t>
            </a:r>
          </a:p>
          <a:p>
            <a:pPr marL="924082" lvl="1" indent="-462041" algn="l">
              <a:lnSpc>
                <a:spcPts val="5564"/>
              </a:lnSpc>
              <a:buFont typeface="Arial"/>
              <a:buChar char="•"/>
            </a:pPr>
            <a:r>
              <a:rPr lang="en-US" sz="4280">
                <a:solidFill>
                  <a:srgbClr val="000000"/>
                </a:solidFill>
                <a:latin typeface="Clear Sans"/>
                <a:ea typeface="Clear Sans"/>
                <a:cs typeface="Clear Sans"/>
                <a:sym typeface="Clear Sans"/>
              </a:rPr>
              <a:t>Khách hàng có thể đánh giá tour sau khi tham gia.</a:t>
            </a:r>
          </a:p>
          <a:p>
            <a:pPr algn="l">
              <a:lnSpc>
                <a:spcPts val="5564"/>
              </a:lnSpc>
            </a:pPr>
            <a:endParaRPr lang="en-US" sz="4280">
              <a:solidFill>
                <a:srgbClr val="000000"/>
              </a:solidFill>
              <a:latin typeface="Clear Sans"/>
              <a:ea typeface="Clear Sans"/>
              <a:cs typeface="Clear Sans"/>
              <a:sym typeface="Clear Sans"/>
            </a:endParaRPr>
          </a:p>
          <a:p>
            <a:pPr algn="l">
              <a:lnSpc>
                <a:spcPts val="5564"/>
              </a:lnSpc>
            </a:pPr>
            <a:endParaRPr lang="en-US" sz="4280">
              <a:solidFill>
                <a:srgbClr val="000000"/>
              </a:solidFill>
              <a:latin typeface="Clear Sans"/>
              <a:ea typeface="Clear Sans"/>
              <a:cs typeface="Clear Sans"/>
              <a:sym typeface="Clear Sans"/>
            </a:endParaRPr>
          </a:p>
          <a:p>
            <a:pPr algn="l">
              <a:lnSpc>
                <a:spcPts val="5564"/>
              </a:lnSpc>
            </a:pPr>
            <a:endParaRPr lang="en-US" sz="4280">
              <a:solidFill>
                <a:srgbClr val="000000"/>
              </a:solidFill>
              <a:latin typeface="Clear Sans"/>
              <a:ea typeface="Clear Sans"/>
              <a:cs typeface="Clear Sans"/>
              <a:sym typeface="Clear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721155"/>
            <a:ext cx="11067717" cy="1041401"/>
          </a:xfrm>
          <a:prstGeom prst="rect">
            <a:avLst/>
          </a:prstGeom>
        </p:spPr>
        <p:txBody>
          <a:bodyPr lIns="0" tIns="0" rIns="0" bIns="0" rtlCol="0" anchor="t">
            <a:spAutoFit/>
          </a:bodyPr>
          <a:lstStyle/>
          <a:p>
            <a:pPr algn="l">
              <a:lnSpc>
                <a:spcPts val="8449"/>
              </a:lnSpc>
            </a:pPr>
            <a:r>
              <a:rPr lang="en-US" sz="6499">
                <a:solidFill>
                  <a:srgbClr val="000000"/>
                </a:solidFill>
                <a:latin typeface="Baloo"/>
                <a:ea typeface="Baloo"/>
                <a:cs typeface="Baloo"/>
                <a:sym typeface="Baloo"/>
              </a:rPr>
              <a:t>3.1.3.Lớp phân tích đối tượng</a:t>
            </a:r>
          </a:p>
        </p:txBody>
      </p:sp>
      <p:sp>
        <p:nvSpPr>
          <p:cNvPr id="4" name="TextBox 4"/>
          <p:cNvSpPr txBox="1"/>
          <p:nvPr/>
        </p:nvSpPr>
        <p:spPr>
          <a:xfrm>
            <a:off x="1028700" y="2151716"/>
            <a:ext cx="15694519" cy="5622542"/>
          </a:xfrm>
          <a:prstGeom prst="rect">
            <a:avLst/>
          </a:prstGeom>
        </p:spPr>
        <p:txBody>
          <a:bodyPr lIns="0" tIns="0" rIns="0" bIns="0" rtlCol="0" anchor="t">
            <a:spAutoFit/>
          </a:bodyPr>
          <a:lstStyle/>
          <a:p>
            <a:pPr algn="l">
              <a:lnSpc>
                <a:spcPts val="5564"/>
              </a:lnSpc>
            </a:pPr>
            <a:endParaRPr/>
          </a:p>
          <a:p>
            <a:pPr marL="924082" lvl="1" indent="-462041" algn="l">
              <a:lnSpc>
                <a:spcPts val="5564"/>
              </a:lnSpc>
              <a:buFont typeface="Arial"/>
              <a:buChar char="•"/>
            </a:pPr>
            <a:r>
              <a:rPr lang="en-US" sz="4280" b="1">
                <a:solidFill>
                  <a:srgbClr val="000000"/>
                </a:solidFill>
                <a:latin typeface="Clear Sans Bold"/>
                <a:ea typeface="Clear Sans Bold"/>
                <a:cs typeface="Clear Sans Bold"/>
                <a:sym typeface="Clear Sans Bold"/>
              </a:rPr>
              <a:t>Đối tượng Khách hàng</a:t>
            </a:r>
            <a:r>
              <a:rPr lang="en-US" sz="4280">
                <a:solidFill>
                  <a:srgbClr val="000000"/>
                </a:solidFill>
                <a:latin typeface="Clear Sans"/>
                <a:ea typeface="Clear Sans"/>
                <a:cs typeface="Clear Sans"/>
                <a:sym typeface="Clear Sans"/>
              </a:rPr>
              <a:t>: Thông tin cá nhân, các tour đã đặt.</a:t>
            </a:r>
          </a:p>
          <a:p>
            <a:pPr marL="924082" lvl="1" indent="-462041" algn="l">
              <a:lnSpc>
                <a:spcPts val="5564"/>
              </a:lnSpc>
              <a:buFont typeface="Arial"/>
              <a:buChar char="•"/>
            </a:pPr>
            <a:r>
              <a:rPr lang="en-US" sz="4280" b="1">
                <a:solidFill>
                  <a:srgbClr val="000000"/>
                </a:solidFill>
                <a:latin typeface="Clear Sans Bold"/>
                <a:ea typeface="Clear Sans Bold"/>
                <a:cs typeface="Clear Sans Bold"/>
                <a:sym typeface="Clear Sans Bold"/>
              </a:rPr>
              <a:t>Đối tượng Hướng dẫn viên</a:t>
            </a:r>
            <a:r>
              <a:rPr lang="en-US" sz="4280">
                <a:solidFill>
                  <a:srgbClr val="000000"/>
                </a:solidFill>
                <a:latin typeface="Clear Sans"/>
                <a:ea typeface="Clear Sans"/>
                <a:cs typeface="Clear Sans"/>
                <a:sym typeface="Clear Sans"/>
              </a:rPr>
              <a:t>: Thông tin cá nhân, các tour đã được phân công.</a:t>
            </a:r>
          </a:p>
          <a:p>
            <a:pPr marL="924082" lvl="1" indent="-462041" algn="l">
              <a:lnSpc>
                <a:spcPts val="5564"/>
              </a:lnSpc>
              <a:buFont typeface="Arial"/>
              <a:buChar char="•"/>
            </a:pPr>
            <a:r>
              <a:rPr lang="en-US" sz="4280" b="1">
                <a:solidFill>
                  <a:srgbClr val="000000"/>
                </a:solidFill>
                <a:latin typeface="Clear Sans Bold"/>
                <a:ea typeface="Clear Sans Bold"/>
                <a:cs typeface="Clear Sans Bold"/>
                <a:sym typeface="Clear Sans Bold"/>
              </a:rPr>
              <a:t>Đối tượng Tour</a:t>
            </a:r>
            <a:r>
              <a:rPr lang="en-US" sz="4280">
                <a:solidFill>
                  <a:srgbClr val="000000"/>
                </a:solidFill>
                <a:latin typeface="Clear Sans"/>
                <a:ea typeface="Clear Sans"/>
                <a:cs typeface="Clear Sans"/>
                <a:sym typeface="Clear Sans"/>
              </a:rPr>
              <a:t>: Thông tin về tour, lịch trình, điểm đến.</a:t>
            </a:r>
          </a:p>
          <a:p>
            <a:pPr marL="924082" lvl="1" indent="-462041" algn="l">
              <a:lnSpc>
                <a:spcPts val="5564"/>
              </a:lnSpc>
              <a:buFont typeface="Arial"/>
              <a:buChar char="•"/>
            </a:pPr>
            <a:r>
              <a:rPr lang="en-US" sz="4280" b="1">
                <a:solidFill>
                  <a:srgbClr val="000000"/>
                </a:solidFill>
                <a:latin typeface="Clear Sans Bold"/>
                <a:ea typeface="Clear Sans Bold"/>
                <a:cs typeface="Clear Sans Bold"/>
                <a:sym typeface="Clear Sans Bold"/>
              </a:rPr>
              <a:t>Đối tượng Hóa đơn</a:t>
            </a:r>
            <a:r>
              <a:rPr lang="en-US" sz="4280">
                <a:solidFill>
                  <a:srgbClr val="000000"/>
                </a:solidFill>
                <a:latin typeface="Clear Sans"/>
                <a:ea typeface="Clear Sans"/>
                <a:cs typeface="Clear Sans"/>
                <a:sym typeface="Clear Sans"/>
              </a:rPr>
              <a:t>: Thông tin thanh toán cho các tour.</a:t>
            </a:r>
          </a:p>
          <a:p>
            <a:pPr algn="l">
              <a:lnSpc>
                <a:spcPts val="5564"/>
              </a:lnSpc>
            </a:pPr>
            <a:endParaRPr lang="en-US" sz="4280">
              <a:solidFill>
                <a:srgbClr val="000000"/>
              </a:solidFill>
              <a:latin typeface="Clear Sans"/>
              <a:ea typeface="Clear Sans"/>
              <a:cs typeface="Clear Sans"/>
              <a:sym typeface="Clear Sans"/>
            </a:endParaRPr>
          </a:p>
          <a:p>
            <a:pPr algn="l">
              <a:lnSpc>
                <a:spcPts val="5564"/>
              </a:lnSpc>
            </a:pPr>
            <a:endParaRPr lang="en-US" sz="4280">
              <a:solidFill>
                <a:srgbClr val="000000"/>
              </a:solidFill>
              <a:latin typeface="Clear Sans"/>
              <a:ea typeface="Clear Sans"/>
              <a:cs typeface="Clear Sans"/>
              <a:sym typeface="Clear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2487737"/>
            <a:ext cx="16230600" cy="5903881"/>
          </a:xfrm>
          <a:custGeom>
            <a:avLst/>
            <a:gdLst/>
            <a:ahLst/>
            <a:cxnLst/>
            <a:rect l="l" t="t" r="r" b="b"/>
            <a:pathLst>
              <a:path w="16230600" h="5903881">
                <a:moveTo>
                  <a:pt x="0" y="0"/>
                </a:moveTo>
                <a:lnTo>
                  <a:pt x="16230600" y="0"/>
                </a:lnTo>
                <a:lnTo>
                  <a:pt x="16230600" y="5903881"/>
                </a:lnTo>
                <a:lnTo>
                  <a:pt x="0" y="5903881"/>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166982" y="1759903"/>
            <a:ext cx="15954035" cy="7498397"/>
          </a:xfrm>
          <a:custGeom>
            <a:avLst/>
            <a:gdLst/>
            <a:ahLst/>
            <a:cxnLst/>
            <a:rect l="l" t="t" r="r" b="b"/>
            <a:pathLst>
              <a:path w="15954035" h="7498397">
                <a:moveTo>
                  <a:pt x="0" y="0"/>
                </a:moveTo>
                <a:lnTo>
                  <a:pt x="15954036" y="0"/>
                </a:lnTo>
                <a:lnTo>
                  <a:pt x="15954036" y="7498397"/>
                </a:lnTo>
                <a:lnTo>
                  <a:pt x="0" y="7498397"/>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795661" y="3121474"/>
            <a:ext cx="16230600" cy="4564856"/>
          </a:xfrm>
          <a:custGeom>
            <a:avLst/>
            <a:gdLst/>
            <a:ahLst/>
            <a:cxnLst/>
            <a:rect l="l" t="t" r="r" b="b"/>
            <a:pathLst>
              <a:path w="16230600" h="4564856">
                <a:moveTo>
                  <a:pt x="0" y="0"/>
                </a:moveTo>
                <a:lnTo>
                  <a:pt x="16230600" y="0"/>
                </a:lnTo>
                <a:lnTo>
                  <a:pt x="16230600" y="4564856"/>
                </a:lnTo>
                <a:lnTo>
                  <a:pt x="0" y="4564856"/>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2478765"/>
            <a:ext cx="16230600" cy="5741575"/>
          </a:xfrm>
          <a:custGeom>
            <a:avLst/>
            <a:gdLst/>
            <a:ahLst/>
            <a:cxnLst/>
            <a:rect l="l" t="t" r="r" b="b"/>
            <a:pathLst>
              <a:path w="16230600" h="5741575">
                <a:moveTo>
                  <a:pt x="0" y="0"/>
                </a:moveTo>
                <a:lnTo>
                  <a:pt x="16230600" y="0"/>
                </a:lnTo>
                <a:lnTo>
                  <a:pt x="16230600" y="5741574"/>
                </a:lnTo>
                <a:lnTo>
                  <a:pt x="0" y="5741574"/>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09650" y="2759631"/>
            <a:ext cx="16230600" cy="4767739"/>
          </a:xfrm>
          <a:custGeom>
            <a:avLst/>
            <a:gdLst/>
            <a:ahLst/>
            <a:cxnLst/>
            <a:rect l="l" t="t" r="r" b="b"/>
            <a:pathLst>
              <a:path w="16230600" h="4767739">
                <a:moveTo>
                  <a:pt x="0" y="0"/>
                </a:moveTo>
                <a:lnTo>
                  <a:pt x="16230600" y="0"/>
                </a:lnTo>
                <a:lnTo>
                  <a:pt x="16230600" y="4767738"/>
                </a:lnTo>
                <a:lnTo>
                  <a:pt x="0" y="4767738"/>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2790063"/>
            <a:ext cx="16230600" cy="4706874"/>
          </a:xfrm>
          <a:custGeom>
            <a:avLst/>
            <a:gdLst/>
            <a:ahLst/>
            <a:cxnLst/>
            <a:rect l="l" t="t" r="r" b="b"/>
            <a:pathLst>
              <a:path w="16230600" h="4706874">
                <a:moveTo>
                  <a:pt x="0" y="0"/>
                </a:moveTo>
                <a:lnTo>
                  <a:pt x="16230600" y="0"/>
                </a:lnTo>
                <a:lnTo>
                  <a:pt x="16230600" y="4706874"/>
                </a:lnTo>
                <a:lnTo>
                  <a:pt x="0" y="4706874"/>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1969818"/>
            <a:ext cx="15144897" cy="7288482"/>
          </a:xfrm>
          <a:custGeom>
            <a:avLst/>
            <a:gdLst/>
            <a:ahLst/>
            <a:cxnLst/>
            <a:rect l="l" t="t" r="r" b="b"/>
            <a:pathLst>
              <a:path w="15144897" h="7288482">
                <a:moveTo>
                  <a:pt x="0" y="0"/>
                </a:moveTo>
                <a:lnTo>
                  <a:pt x="15144897" y="0"/>
                </a:lnTo>
                <a:lnTo>
                  <a:pt x="15144897" y="7288482"/>
                </a:lnTo>
                <a:lnTo>
                  <a:pt x="0" y="7288482"/>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marL="1943100" lvl="1" indent="-971550" algn="l">
              <a:lnSpc>
                <a:spcPts val="10800"/>
              </a:lnSpc>
              <a:buAutoNum type="arabicPeriod"/>
            </a:pPr>
            <a:r>
              <a:rPr lang="en-US" sz="9000">
                <a:solidFill>
                  <a:srgbClr val="000000"/>
                </a:solidFill>
                <a:latin typeface="Baloo"/>
                <a:ea typeface="Baloo"/>
                <a:cs typeface="Baloo"/>
                <a:sym typeface="Baloo"/>
              </a:rPr>
              <a:t>Khảo sát</a:t>
            </a:r>
          </a:p>
        </p:txBody>
      </p:sp>
      <p:sp>
        <p:nvSpPr>
          <p:cNvPr id="3" name="TextBox 3"/>
          <p:cNvSpPr txBox="1"/>
          <p:nvPr/>
        </p:nvSpPr>
        <p:spPr>
          <a:xfrm>
            <a:off x="1332293" y="2936311"/>
            <a:ext cx="15056268" cy="5317010"/>
          </a:xfrm>
          <a:prstGeom prst="rect">
            <a:avLst/>
          </a:prstGeom>
        </p:spPr>
        <p:txBody>
          <a:bodyPr lIns="0" tIns="0" rIns="0" bIns="0" rtlCol="0" anchor="t">
            <a:spAutoFit/>
          </a:bodyPr>
          <a:lstStyle/>
          <a:p>
            <a:pPr algn="just">
              <a:lnSpc>
                <a:spcPts val="7060"/>
              </a:lnSpc>
            </a:pPr>
            <a:r>
              <a:rPr lang="en-US" sz="4584">
                <a:solidFill>
                  <a:srgbClr val="000000"/>
                </a:solidFill>
                <a:latin typeface="Clear Sans"/>
                <a:ea typeface="Clear Sans"/>
                <a:cs typeface="Clear Sans"/>
                <a:sym typeface="Clear Sans"/>
              </a:rPr>
              <a:t>     Ứng dụng quản lý tour du lịch là một phần mềm được thiết kế nhằm hỗ trợ quy trình quản du lịch. Với giao diện thân thiện và các tính năng thông minh, ứng dụng mang đến một trải nghiệm làm việc hiệu quả, tiết kiệm thời gian và nâng cao sự hài lòng của khách hàng.</a:t>
            </a:r>
          </a:p>
          <a:p>
            <a:pPr algn="just">
              <a:lnSpc>
                <a:spcPts val="7060"/>
              </a:lnSpc>
            </a:pPr>
            <a:endParaRPr lang="en-US" sz="4584">
              <a:solidFill>
                <a:srgbClr val="000000"/>
              </a:solidFill>
              <a:latin typeface="Clear Sans"/>
              <a:ea typeface="Clear Sans"/>
              <a:cs typeface="Clear Sans"/>
              <a:sym typeface="Clear Sans"/>
            </a:endParaRPr>
          </a:p>
        </p:txBody>
      </p:sp>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1898619"/>
            <a:ext cx="15534947" cy="7359681"/>
          </a:xfrm>
          <a:custGeom>
            <a:avLst/>
            <a:gdLst/>
            <a:ahLst/>
            <a:cxnLst/>
            <a:rect l="l" t="t" r="r" b="b"/>
            <a:pathLst>
              <a:path w="15534947" h="7359681">
                <a:moveTo>
                  <a:pt x="0" y="0"/>
                </a:moveTo>
                <a:lnTo>
                  <a:pt x="15534947" y="0"/>
                </a:lnTo>
                <a:lnTo>
                  <a:pt x="15534947" y="7359681"/>
                </a:lnTo>
                <a:lnTo>
                  <a:pt x="0" y="7359681"/>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1028700" y="1839677"/>
            <a:ext cx="16230600" cy="7790688"/>
          </a:xfrm>
          <a:custGeom>
            <a:avLst/>
            <a:gdLst/>
            <a:ahLst/>
            <a:cxnLst/>
            <a:rect l="l" t="t" r="r" b="b"/>
            <a:pathLst>
              <a:path w="16230600" h="7790688">
                <a:moveTo>
                  <a:pt x="0" y="0"/>
                </a:moveTo>
                <a:lnTo>
                  <a:pt x="16230600" y="0"/>
                </a:lnTo>
                <a:lnTo>
                  <a:pt x="16230600" y="7790688"/>
                </a:lnTo>
                <a:lnTo>
                  <a:pt x="0" y="7790688"/>
                </a:lnTo>
                <a:lnTo>
                  <a:pt x="0" y="0"/>
                </a:lnTo>
                <a:close/>
              </a:path>
            </a:pathLst>
          </a:custGeom>
          <a:blipFill>
            <a:blip r:embed="rId2"/>
            <a:stretch>
              <a:fillRect/>
            </a:stretch>
          </a:blipFill>
        </p:spPr>
      </p:sp>
      <p:sp>
        <p:nvSpPr>
          <p:cNvPr id="3" name="TextBox 3"/>
          <p:cNvSpPr txBox="1"/>
          <p:nvPr/>
        </p:nvSpPr>
        <p:spPr>
          <a:xfrm>
            <a:off x="1028700" y="790985"/>
            <a:ext cx="11067717"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3.2.Xây dựng biểu đồ tuần tự</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790985"/>
            <a:ext cx="12771402"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3.3.Xây dựng biểu đồ lớp phân tích</a:t>
            </a:r>
          </a:p>
        </p:txBody>
      </p:sp>
      <p:sp>
        <p:nvSpPr>
          <p:cNvPr id="3" name="TextBox 3"/>
          <p:cNvSpPr txBox="1"/>
          <p:nvPr/>
        </p:nvSpPr>
        <p:spPr>
          <a:xfrm>
            <a:off x="1300941" y="1261838"/>
            <a:ext cx="15958359" cy="4899026"/>
          </a:xfrm>
          <a:prstGeom prst="rect">
            <a:avLst/>
          </a:prstGeom>
        </p:spPr>
        <p:txBody>
          <a:bodyPr lIns="0" tIns="0" rIns="0" bIns="0" rtlCol="0" anchor="t">
            <a:spAutoFit/>
          </a:bodyPr>
          <a:lstStyle/>
          <a:p>
            <a:pPr algn="l">
              <a:lnSpc>
                <a:spcPts val="6499"/>
              </a:lnSpc>
            </a:pPr>
            <a:endParaRPr/>
          </a:p>
          <a:p>
            <a:pPr algn="l">
              <a:lnSpc>
                <a:spcPts val="6499"/>
              </a:lnSpc>
            </a:pPr>
            <a:r>
              <a:rPr lang="en-US" sz="4999">
                <a:solidFill>
                  <a:srgbClr val="000000"/>
                </a:solidFill>
                <a:latin typeface="Clear Sans"/>
                <a:ea typeface="Clear Sans"/>
                <a:cs typeface="Clear Sans"/>
                <a:sym typeface="Clear Sans"/>
              </a:rPr>
              <a:t>Lớp Khách hàng</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Thuộc tính: MA_KH,TEN_KH, EMAIL,SDT,DIA_CHI</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Phương thức: datTour(), DanhGia(),...</a:t>
            </a:r>
          </a:p>
          <a:p>
            <a:pPr algn="l">
              <a:lnSpc>
                <a:spcPts val="6499"/>
              </a:lnSpc>
            </a:pPr>
            <a:endParaRPr lang="en-US" sz="4999">
              <a:solidFill>
                <a:srgbClr val="000000"/>
              </a:solidFill>
              <a:latin typeface="Clear Sans"/>
              <a:ea typeface="Clear Sans"/>
              <a:cs typeface="Clear Sans"/>
              <a:sym typeface="Clear Sans"/>
            </a:endParaRPr>
          </a:p>
          <a:p>
            <a:pPr algn="l">
              <a:lnSpc>
                <a:spcPts val="6499"/>
              </a:lnSpc>
            </a:pPr>
            <a:endParaRPr lang="en-US" sz="4999">
              <a:solidFill>
                <a:srgbClr val="000000"/>
              </a:solidFill>
              <a:latin typeface="Clear Sans"/>
              <a:ea typeface="Clear Sans"/>
              <a:cs typeface="Clear Sans"/>
              <a:sym typeface="Clear Sans"/>
            </a:endParaRPr>
          </a:p>
        </p:txBody>
      </p:sp>
      <p:sp>
        <p:nvSpPr>
          <p:cNvPr id="4" name="TextBox 4"/>
          <p:cNvSpPr txBox="1"/>
          <p:nvPr/>
        </p:nvSpPr>
        <p:spPr>
          <a:xfrm>
            <a:off x="1300941" y="3887537"/>
            <a:ext cx="15958359" cy="5718176"/>
          </a:xfrm>
          <a:prstGeom prst="rect">
            <a:avLst/>
          </a:prstGeom>
        </p:spPr>
        <p:txBody>
          <a:bodyPr lIns="0" tIns="0" rIns="0" bIns="0" rtlCol="0" anchor="t">
            <a:spAutoFit/>
          </a:bodyPr>
          <a:lstStyle/>
          <a:p>
            <a:pPr algn="l">
              <a:lnSpc>
                <a:spcPts val="6499"/>
              </a:lnSpc>
            </a:pPr>
            <a:endParaRPr/>
          </a:p>
          <a:p>
            <a:pPr algn="l">
              <a:lnSpc>
                <a:spcPts val="6499"/>
              </a:lnSpc>
            </a:pPr>
            <a:r>
              <a:rPr lang="en-US" sz="4999">
                <a:solidFill>
                  <a:srgbClr val="000000"/>
                </a:solidFill>
                <a:latin typeface="Clear Sans"/>
                <a:ea typeface="Clear Sans"/>
                <a:cs typeface="Clear Sans"/>
                <a:sym typeface="Clear Sans"/>
              </a:rPr>
              <a:t>Lớp Tour</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Thuộc tính: MA_TOUR,TEN_TOUR, TG_TOUR,GIA_TOUR,MA_DIADIEM,HINHANH</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Phương thức: TaoLichTrinh(), ThemDiemDen(),...</a:t>
            </a:r>
          </a:p>
          <a:p>
            <a:pPr algn="l">
              <a:lnSpc>
                <a:spcPts val="6499"/>
              </a:lnSpc>
            </a:pPr>
            <a:endParaRPr lang="en-US" sz="4999">
              <a:solidFill>
                <a:srgbClr val="000000"/>
              </a:solidFill>
              <a:latin typeface="Clear Sans"/>
              <a:ea typeface="Clear Sans"/>
              <a:cs typeface="Clear Sans"/>
              <a:sym typeface="Clear Sans"/>
            </a:endParaRPr>
          </a:p>
          <a:p>
            <a:pPr algn="l">
              <a:lnSpc>
                <a:spcPts val="6499"/>
              </a:lnSpc>
            </a:pPr>
            <a:endParaRPr lang="en-US" sz="4999">
              <a:solidFill>
                <a:srgbClr val="000000"/>
              </a:solidFill>
              <a:latin typeface="Clear Sans"/>
              <a:ea typeface="Clear Sans"/>
              <a:cs typeface="Clear Sans"/>
              <a:sym typeface="Clear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790985"/>
            <a:ext cx="12771402"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3.3.Xây dựng biểu đồ lớp phân tích</a:t>
            </a:r>
          </a:p>
        </p:txBody>
      </p:sp>
      <p:sp>
        <p:nvSpPr>
          <p:cNvPr id="3" name="TextBox 3"/>
          <p:cNvSpPr txBox="1"/>
          <p:nvPr/>
        </p:nvSpPr>
        <p:spPr>
          <a:xfrm>
            <a:off x="1300941" y="1261838"/>
            <a:ext cx="15958359" cy="4899026"/>
          </a:xfrm>
          <a:prstGeom prst="rect">
            <a:avLst/>
          </a:prstGeom>
        </p:spPr>
        <p:txBody>
          <a:bodyPr lIns="0" tIns="0" rIns="0" bIns="0" rtlCol="0" anchor="t">
            <a:spAutoFit/>
          </a:bodyPr>
          <a:lstStyle/>
          <a:p>
            <a:pPr algn="l">
              <a:lnSpc>
                <a:spcPts val="6499"/>
              </a:lnSpc>
            </a:pPr>
            <a:endParaRPr/>
          </a:p>
          <a:p>
            <a:pPr algn="l">
              <a:lnSpc>
                <a:spcPts val="6499"/>
              </a:lnSpc>
            </a:pPr>
            <a:r>
              <a:rPr lang="en-US" sz="4999">
                <a:solidFill>
                  <a:srgbClr val="000000"/>
                </a:solidFill>
                <a:latin typeface="Clear Sans"/>
                <a:ea typeface="Clear Sans"/>
                <a:cs typeface="Clear Sans"/>
                <a:sym typeface="Clear Sans"/>
              </a:rPr>
              <a:t>Lớp Hướng dẫn viên</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Thuộc tính: MA_HDV,TEN_HDV, EMAIL,SDT,DIA_CHI</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Phương thức: HuongDanTour(),...</a:t>
            </a:r>
          </a:p>
          <a:p>
            <a:pPr algn="l">
              <a:lnSpc>
                <a:spcPts val="6499"/>
              </a:lnSpc>
            </a:pPr>
            <a:endParaRPr lang="en-US" sz="4999">
              <a:solidFill>
                <a:srgbClr val="000000"/>
              </a:solidFill>
              <a:latin typeface="Clear Sans"/>
              <a:ea typeface="Clear Sans"/>
              <a:cs typeface="Clear Sans"/>
              <a:sym typeface="Clear Sans"/>
            </a:endParaRPr>
          </a:p>
          <a:p>
            <a:pPr algn="l">
              <a:lnSpc>
                <a:spcPts val="6499"/>
              </a:lnSpc>
            </a:pPr>
            <a:endParaRPr lang="en-US" sz="4999">
              <a:solidFill>
                <a:srgbClr val="000000"/>
              </a:solidFill>
              <a:latin typeface="Clear Sans"/>
              <a:ea typeface="Clear Sans"/>
              <a:cs typeface="Clear Sans"/>
              <a:sym typeface="Clear Sans"/>
            </a:endParaRPr>
          </a:p>
        </p:txBody>
      </p:sp>
      <p:sp>
        <p:nvSpPr>
          <p:cNvPr id="4" name="TextBox 4"/>
          <p:cNvSpPr txBox="1"/>
          <p:nvPr/>
        </p:nvSpPr>
        <p:spPr>
          <a:xfrm>
            <a:off x="1300941" y="3887537"/>
            <a:ext cx="15958359" cy="5718176"/>
          </a:xfrm>
          <a:prstGeom prst="rect">
            <a:avLst/>
          </a:prstGeom>
        </p:spPr>
        <p:txBody>
          <a:bodyPr lIns="0" tIns="0" rIns="0" bIns="0" rtlCol="0" anchor="t">
            <a:spAutoFit/>
          </a:bodyPr>
          <a:lstStyle/>
          <a:p>
            <a:pPr algn="l">
              <a:lnSpc>
                <a:spcPts val="6499"/>
              </a:lnSpc>
            </a:pPr>
            <a:endParaRPr/>
          </a:p>
          <a:p>
            <a:pPr algn="l">
              <a:lnSpc>
                <a:spcPts val="6499"/>
              </a:lnSpc>
            </a:pPr>
            <a:r>
              <a:rPr lang="en-US" sz="4999">
                <a:solidFill>
                  <a:srgbClr val="000000"/>
                </a:solidFill>
                <a:latin typeface="Clear Sans"/>
                <a:ea typeface="Clear Sans"/>
                <a:cs typeface="Clear Sans"/>
                <a:sym typeface="Clear Sans"/>
              </a:rPr>
              <a:t>Lớp Hóa đơn</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Thuộc tính: MA_HD,MA_DAT, NGAYLAP,MA_KH,TONGTIEN,TRANGTHAI</a:t>
            </a:r>
          </a:p>
          <a:p>
            <a:pPr marL="1079488" lvl="1" indent="-539744" algn="l">
              <a:lnSpc>
                <a:spcPts val="6499"/>
              </a:lnSpc>
              <a:buFont typeface="Arial"/>
              <a:buChar char="•"/>
            </a:pPr>
            <a:r>
              <a:rPr lang="en-US" sz="4999">
                <a:solidFill>
                  <a:srgbClr val="000000"/>
                </a:solidFill>
                <a:latin typeface="Clear Sans"/>
                <a:ea typeface="Clear Sans"/>
                <a:cs typeface="Clear Sans"/>
                <a:sym typeface="Clear Sans"/>
              </a:rPr>
              <a:t>Phương thức: thanhToan(),...</a:t>
            </a:r>
          </a:p>
          <a:p>
            <a:pPr algn="l">
              <a:lnSpc>
                <a:spcPts val="6499"/>
              </a:lnSpc>
            </a:pPr>
            <a:endParaRPr lang="en-US" sz="4999">
              <a:solidFill>
                <a:srgbClr val="000000"/>
              </a:solidFill>
              <a:latin typeface="Clear Sans"/>
              <a:ea typeface="Clear Sans"/>
              <a:cs typeface="Clear Sans"/>
              <a:sym typeface="Clear Sans"/>
            </a:endParaRPr>
          </a:p>
          <a:p>
            <a:pPr algn="l">
              <a:lnSpc>
                <a:spcPts val="6499"/>
              </a:lnSpc>
            </a:pPr>
            <a:endParaRPr lang="en-US" sz="4999">
              <a:solidFill>
                <a:srgbClr val="000000"/>
              </a:solidFill>
              <a:latin typeface="Clear Sans"/>
              <a:ea typeface="Clear Sans"/>
              <a:cs typeface="Clear Sans"/>
              <a:sym typeface="Clear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2285025" y="1770791"/>
            <a:ext cx="13717950" cy="8247917"/>
          </a:xfrm>
          <a:custGeom>
            <a:avLst/>
            <a:gdLst/>
            <a:ahLst/>
            <a:cxnLst/>
            <a:rect l="l" t="t" r="r" b="b"/>
            <a:pathLst>
              <a:path w="13717950" h="8247917">
                <a:moveTo>
                  <a:pt x="0" y="0"/>
                </a:moveTo>
                <a:lnTo>
                  <a:pt x="13717950" y="0"/>
                </a:lnTo>
                <a:lnTo>
                  <a:pt x="13717950" y="8247917"/>
                </a:lnTo>
                <a:lnTo>
                  <a:pt x="0" y="8247917"/>
                </a:lnTo>
                <a:lnTo>
                  <a:pt x="0" y="0"/>
                </a:lnTo>
                <a:close/>
              </a:path>
            </a:pathLst>
          </a:custGeom>
          <a:blipFill>
            <a:blip r:embed="rId2"/>
            <a:stretch>
              <a:fillRect/>
            </a:stretch>
          </a:blipFill>
        </p:spPr>
      </p:sp>
      <p:sp>
        <p:nvSpPr>
          <p:cNvPr id="3" name="TextBox 3"/>
          <p:cNvSpPr txBox="1"/>
          <p:nvPr/>
        </p:nvSpPr>
        <p:spPr>
          <a:xfrm>
            <a:off x="1028700" y="790985"/>
            <a:ext cx="15967841" cy="979806"/>
          </a:xfrm>
          <a:prstGeom prst="rect">
            <a:avLst/>
          </a:prstGeom>
        </p:spPr>
        <p:txBody>
          <a:bodyPr lIns="0" tIns="0" rIns="0" bIns="0" rtlCol="0" anchor="t">
            <a:spAutoFit/>
          </a:bodyPr>
          <a:lstStyle/>
          <a:p>
            <a:pPr algn="l">
              <a:lnSpc>
                <a:spcPts val="7929"/>
              </a:lnSpc>
            </a:pPr>
            <a:r>
              <a:rPr lang="en-US" sz="6099">
                <a:solidFill>
                  <a:srgbClr val="000000"/>
                </a:solidFill>
                <a:latin typeface="Baloo"/>
                <a:ea typeface="Baloo"/>
                <a:cs typeface="Baloo"/>
                <a:sym typeface="Baloo"/>
              </a:rPr>
              <a:t>3.4.Xây dựng biểu đồ thực thể liên kết (ERD)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554672"/>
            <a:ext cx="10780752" cy="900431"/>
          </a:xfrm>
          <a:prstGeom prst="rect">
            <a:avLst/>
          </a:prstGeom>
        </p:spPr>
        <p:txBody>
          <a:bodyPr lIns="0" tIns="0" rIns="0" bIns="0" rtlCol="0" anchor="t">
            <a:spAutoFit/>
          </a:bodyPr>
          <a:lstStyle/>
          <a:p>
            <a:pPr algn="ctr">
              <a:lnSpc>
                <a:spcPts val="7279"/>
              </a:lnSpc>
              <a:spcBef>
                <a:spcPct val="0"/>
              </a:spcBef>
            </a:pPr>
            <a:r>
              <a:rPr lang="en-US" sz="5599">
                <a:solidFill>
                  <a:srgbClr val="000000"/>
                </a:solidFill>
                <a:latin typeface="Baloo"/>
                <a:ea typeface="Baloo"/>
                <a:cs typeface="Baloo"/>
                <a:sym typeface="Baloo"/>
              </a:rPr>
              <a:t>Chương 4: Thiết Kế Chương Trình</a:t>
            </a:r>
          </a:p>
        </p:txBody>
      </p:sp>
      <p:sp>
        <p:nvSpPr>
          <p:cNvPr id="3" name="TextBox 3"/>
          <p:cNvSpPr txBox="1"/>
          <p:nvPr/>
        </p:nvSpPr>
        <p:spPr>
          <a:xfrm>
            <a:off x="447913" y="1780026"/>
            <a:ext cx="8696087" cy="793750"/>
          </a:xfrm>
          <a:prstGeom prst="rect">
            <a:avLst/>
          </a:prstGeom>
        </p:spPr>
        <p:txBody>
          <a:bodyPr lIns="0" tIns="0" rIns="0" bIns="0" rtlCol="0" anchor="t">
            <a:spAutoFit/>
          </a:bodyPr>
          <a:lstStyle/>
          <a:p>
            <a:pPr algn="ctr">
              <a:lnSpc>
                <a:spcPts val="6499"/>
              </a:lnSpc>
              <a:spcBef>
                <a:spcPct val="0"/>
              </a:spcBef>
            </a:pPr>
            <a:r>
              <a:rPr lang="en-US" sz="4999">
                <a:solidFill>
                  <a:srgbClr val="000000"/>
                </a:solidFill>
                <a:latin typeface="Baloo"/>
                <a:ea typeface="Baloo"/>
                <a:cs typeface="Baloo"/>
                <a:sym typeface="Baloo"/>
              </a:rPr>
              <a:t>Chương 4.1: Thiết kế kiến trúc </a:t>
            </a:r>
          </a:p>
        </p:txBody>
      </p:sp>
      <p:sp>
        <p:nvSpPr>
          <p:cNvPr id="4" name="TextBox 4"/>
          <p:cNvSpPr txBox="1"/>
          <p:nvPr/>
        </p:nvSpPr>
        <p:spPr>
          <a:xfrm>
            <a:off x="1028700" y="2888102"/>
            <a:ext cx="5166717" cy="900431"/>
          </a:xfrm>
          <a:prstGeom prst="rect">
            <a:avLst/>
          </a:prstGeom>
        </p:spPr>
        <p:txBody>
          <a:bodyPr lIns="0" tIns="0" rIns="0" bIns="0" rtlCol="0" anchor="t">
            <a:spAutoFit/>
          </a:bodyPr>
          <a:lstStyle/>
          <a:p>
            <a:pPr algn="ctr">
              <a:lnSpc>
                <a:spcPts val="7279"/>
              </a:lnSpc>
              <a:spcBef>
                <a:spcPct val="0"/>
              </a:spcBef>
            </a:pPr>
            <a:r>
              <a:rPr lang="en-US" sz="5599">
                <a:solidFill>
                  <a:srgbClr val="000000"/>
                </a:solidFill>
                <a:latin typeface="Atkinson Hyperlegible"/>
                <a:ea typeface="Atkinson Hyperlegible"/>
                <a:cs typeface="Atkinson Hyperlegible"/>
                <a:sym typeface="Atkinson Hyperlegible"/>
              </a:rPr>
              <a:t>Kiến trúc 3 tầng:</a:t>
            </a:r>
          </a:p>
        </p:txBody>
      </p:sp>
      <p:sp>
        <p:nvSpPr>
          <p:cNvPr id="5" name="TextBox 5"/>
          <p:cNvSpPr txBox="1"/>
          <p:nvPr/>
        </p:nvSpPr>
        <p:spPr>
          <a:xfrm>
            <a:off x="447913" y="4102858"/>
            <a:ext cx="17576276" cy="5520056"/>
          </a:xfrm>
          <a:prstGeom prst="rect">
            <a:avLst/>
          </a:prstGeom>
        </p:spPr>
        <p:txBody>
          <a:bodyPr lIns="0" tIns="0" rIns="0" bIns="0" rtlCol="0" anchor="t">
            <a:spAutoFit/>
          </a:bodyPr>
          <a:lstStyle/>
          <a:p>
            <a:pPr marL="1209029" lvl="1" indent="-604515" algn="l">
              <a:lnSpc>
                <a:spcPts val="7279"/>
              </a:lnSpc>
              <a:buFont typeface="Arial"/>
              <a:buChar char="•"/>
            </a:pPr>
            <a:r>
              <a:rPr lang="en-US" sz="5599">
                <a:solidFill>
                  <a:srgbClr val="000000"/>
                </a:solidFill>
                <a:latin typeface="Atkinson Hyperlegible"/>
                <a:ea typeface="Atkinson Hyperlegible"/>
                <a:cs typeface="Atkinson Hyperlegible"/>
                <a:sym typeface="Atkinson Hyperlegible"/>
              </a:rPr>
              <a:t>Tầng Dữ liệu (DAL - Data Access Layer)</a:t>
            </a:r>
          </a:p>
          <a:p>
            <a:pPr algn="l">
              <a:lnSpc>
                <a:spcPts val="7279"/>
              </a:lnSpc>
            </a:pPr>
            <a:endParaRPr lang="en-US" sz="5599">
              <a:solidFill>
                <a:srgbClr val="000000"/>
              </a:solidFill>
              <a:latin typeface="Atkinson Hyperlegible"/>
              <a:ea typeface="Atkinson Hyperlegible"/>
              <a:cs typeface="Atkinson Hyperlegible"/>
              <a:sym typeface="Atkinson Hyperlegible"/>
            </a:endParaRPr>
          </a:p>
          <a:p>
            <a:pPr marL="1209029" lvl="1" indent="-604515" algn="l">
              <a:lnSpc>
                <a:spcPts val="7279"/>
              </a:lnSpc>
              <a:buFont typeface="Arial"/>
              <a:buChar char="•"/>
            </a:pPr>
            <a:r>
              <a:rPr lang="en-US" sz="5599">
                <a:solidFill>
                  <a:srgbClr val="000000"/>
                </a:solidFill>
                <a:latin typeface="Atkinson Hyperlegible"/>
                <a:ea typeface="Atkinson Hyperlegible"/>
                <a:cs typeface="Atkinson Hyperlegible"/>
                <a:sym typeface="Atkinson Hyperlegible"/>
              </a:rPr>
              <a:t>Tầng Xử lý nghiệp vụ (BLL - Business Logic Layer)</a:t>
            </a:r>
          </a:p>
          <a:p>
            <a:pPr algn="l">
              <a:lnSpc>
                <a:spcPts val="7279"/>
              </a:lnSpc>
            </a:pPr>
            <a:endParaRPr lang="en-US" sz="5599">
              <a:solidFill>
                <a:srgbClr val="000000"/>
              </a:solidFill>
              <a:latin typeface="Atkinson Hyperlegible"/>
              <a:ea typeface="Atkinson Hyperlegible"/>
              <a:cs typeface="Atkinson Hyperlegible"/>
              <a:sym typeface="Atkinson Hyperlegible"/>
            </a:endParaRPr>
          </a:p>
          <a:p>
            <a:pPr marL="1209029" lvl="1" indent="-604515" algn="l">
              <a:lnSpc>
                <a:spcPts val="7279"/>
              </a:lnSpc>
              <a:buFont typeface="Arial"/>
              <a:buChar char="•"/>
            </a:pPr>
            <a:r>
              <a:rPr lang="en-US" sz="5599">
                <a:solidFill>
                  <a:srgbClr val="000000"/>
                </a:solidFill>
                <a:latin typeface="Atkinson Hyperlegible"/>
                <a:ea typeface="Atkinson Hyperlegible"/>
                <a:cs typeface="Atkinson Hyperlegible"/>
                <a:sym typeface="Atkinson Hyperlegible"/>
              </a:rPr>
              <a:t>Tầng Giao diện (Presentation Layer)</a:t>
            </a:r>
          </a:p>
          <a:p>
            <a:pPr algn="l">
              <a:lnSpc>
                <a:spcPts val="7279"/>
              </a:lnSpc>
              <a:spcBef>
                <a:spcPct val="0"/>
              </a:spcBef>
            </a:pPr>
            <a:endParaRPr lang="en-US" sz="5599">
              <a:solidFill>
                <a:srgbClr val="000000"/>
              </a:solidFill>
              <a:latin typeface="Atkinson Hyperlegible"/>
              <a:ea typeface="Atkinson Hyperlegible"/>
              <a:cs typeface="Atkinson Hyperlegible"/>
              <a:sym typeface="Atkinson Hyperlegibl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989312" y="2573777"/>
            <a:ext cx="10287673" cy="7216563"/>
          </a:xfrm>
          <a:custGeom>
            <a:avLst/>
            <a:gdLst/>
            <a:ahLst/>
            <a:cxnLst/>
            <a:rect l="l" t="t" r="r" b="b"/>
            <a:pathLst>
              <a:path w="10287673" h="7216563">
                <a:moveTo>
                  <a:pt x="0" y="0"/>
                </a:moveTo>
                <a:lnTo>
                  <a:pt x="10287673" y="0"/>
                </a:lnTo>
                <a:lnTo>
                  <a:pt x="10287673" y="7216563"/>
                </a:lnTo>
                <a:lnTo>
                  <a:pt x="0" y="7216563"/>
                </a:lnTo>
                <a:lnTo>
                  <a:pt x="0" y="0"/>
                </a:lnTo>
                <a:close/>
              </a:path>
            </a:pathLst>
          </a:custGeom>
          <a:blipFill>
            <a:blip r:embed="rId2"/>
            <a:stretch>
              <a:fillRect r="-210"/>
            </a:stretch>
          </a:blipFill>
        </p:spPr>
      </p:sp>
      <p:sp>
        <p:nvSpPr>
          <p:cNvPr id="3" name="TextBox 3"/>
          <p:cNvSpPr txBox="1"/>
          <p:nvPr/>
        </p:nvSpPr>
        <p:spPr>
          <a:xfrm>
            <a:off x="1028700" y="554672"/>
            <a:ext cx="10780752" cy="900431"/>
          </a:xfrm>
          <a:prstGeom prst="rect">
            <a:avLst/>
          </a:prstGeom>
        </p:spPr>
        <p:txBody>
          <a:bodyPr lIns="0" tIns="0" rIns="0" bIns="0" rtlCol="0" anchor="t">
            <a:spAutoFit/>
          </a:bodyPr>
          <a:lstStyle/>
          <a:p>
            <a:pPr algn="ctr">
              <a:lnSpc>
                <a:spcPts val="7279"/>
              </a:lnSpc>
              <a:spcBef>
                <a:spcPct val="0"/>
              </a:spcBef>
            </a:pPr>
            <a:r>
              <a:rPr lang="en-US" sz="5599">
                <a:solidFill>
                  <a:srgbClr val="000000"/>
                </a:solidFill>
                <a:latin typeface="Baloo"/>
                <a:ea typeface="Baloo"/>
                <a:cs typeface="Baloo"/>
                <a:sym typeface="Baloo"/>
              </a:rPr>
              <a:t>Chương 4: Thiết Kế Chương Trình</a:t>
            </a:r>
          </a:p>
        </p:txBody>
      </p:sp>
      <p:sp>
        <p:nvSpPr>
          <p:cNvPr id="4" name="TextBox 4"/>
          <p:cNvSpPr txBox="1"/>
          <p:nvPr/>
        </p:nvSpPr>
        <p:spPr>
          <a:xfrm>
            <a:off x="0" y="1780026"/>
            <a:ext cx="10590234" cy="793750"/>
          </a:xfrm>
          <a:prstGeom prst="rect">
            <a:avLst/>
          </a:prstGeom>
        </p:spPr>
        <p:txBody>
          <a:bodyPr lIns="0" tIns="0" rIns="0" bIns="0" rtlCol="0" anchor="t">
            <a:spAutoFit/>
          </a:bodyPr>
          <a:lstStyle/>
          <a:p>
            <a:pPr algn="ctr">
              <a:lnSpc>
                <a:spcPts val="6499"/>
              </a:lnSpc>
              <a:spcBef>
                <a:spcPct val="0"/>
              </a:spcBef>
            </a:pPr>
            <a:r>
              <a:rPr lang="en-US" sz="4999">
                <a:solidFill>
                  <a:srgbClr val="000000"/>
                </a:solidFill>
                <a:latin typeface="Baloo"/>
                <a:ea typeface="Baloo"/>
                <a:cs typeface="Baloo"/>
                <a:sym typeface="Baloo"/>
              </a:rPr>
              <a:t>Chương 4.2: Thiết kế cơ sở dữ liệu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969817" y="2863787"/>
          <a:ext cx="13216592" cy="4810125"/>
        </p:xfrm>
        <a:graphic>
          <a:graphicData uri="http://schemas.openxmlformats.org/drawingml/2006/table">
            <a:tbl>
              <a:tblPr/>
              <a:tblGrid>
                <a:gridCol w="2432713">
                  <a:extLst>
                    <a:ext uri="{9D8B030D-6E8A-4147-A177-3AD203B41FA5}">
                      <a16:colId xmlns:a16="http://schemas.microsoft.com/office/drawing/2014/main" val="20000"/>
                    </a:ext>
                  </a:extLst>
                </a:gridCol>
                <a:gridCol w="2432713">
                  <a:extLst>
                    <a:ext uri="{9D8B030D-6E8A-4147-A177-3AD203B41FA5}">
                      <a16:colId xmlns:a16="http://schemas.microsoft.com/office/drawing/2014/main" val="20001"/>
                    </a:ext>
                  </a:extLst>
                </a:gridCol>
                <a:gridCol w="8351166">
                  <a:extLst>
                    <a:ext uri="{9D8B030D-6E8A-4147-A177-3AD203B41FA5}">
                      <a16:colId xmlns:a16="http://schemas.microsoft.com/office/drawing/2014/main" val="20002"/>
                    </a:ext>
                  </a:extLst>
                </a:gridCol>
              </a:tblGrid>
              <a:tr h="1190530">
                <a:tc>
                  <a:txBody>
                    <a:bodyPr/>
                    <a:lstStyle/>
                    <a:p>
                      <a:pPr algn="ctr">
                        <a:lnSpc>
                          <a:spcPts val="4759"/>
                        </a:lnSpc>
                        <a:defRPr/>
                      </a:pPr>
                      <a:r>
                        <a:rPr lang="en-US" sz="3399">
                          <a:solidFill>
                            <a:srgbClr val="000000"/>
                          </a:solidFill>
                          <a:latin typeface="Baloo"/>
                          <a:ea typeface="Baloo"/>
                          <a:cs typeface="Baloo"/>
                          <a:sym typeface="Baloo"/>
                        </a:rPr>
                        <a:t>Mục đích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Baloo"/>
                          <a:ea typeface="Baloo"/>
                          <a:cs typeface="Baloo"/>
                          <a:sym typeface="Baloo"/>
                        </a:rPr>
                        <a:t>Công cụ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00000"/>
                          </a:solidFill>
                          <a:latin typeface="Baloo"/>
                          <a:ea typeface="Baloo"/>
                          <a:cs typeface="Baloo"/>
                          <a:sym typeface="Baloo"/>
                        </a:rPr>
                        <a:t>Địa chỉ URL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97018">
                <a:tc>
                  <a:txBody>
                    <a:bodyPr/>
                    <a:lstStyle/>
                    <a:p>
                      <a:pPr algn="ctr">
                        <a:lnSpc>
                          <a:spcPts val="3779"/>
                        </a:lnSpc>
                        <a:defRPr/>
                      </a:pPr>
                      <a:r>
                        <a:rPr lang="en-US" sz="2699">
                          <a:solidFill>
                            <a:srgbClr val="000000"/>
                          </a:solidFill>
                          <a:latin typeface="Baloo"/>
                          <a:ea typeface="Baloo"/>
                          <a:cs typeface="Baloo"/>
                          <a:sym typeface="Baloo"/>
                        </a:rPr>
                        <a:t>Lập trình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Baloo"/>
                          <a:ea typeface="Baloo"/>
                          <a:cs typeface="Baloo"/>
                          <a:sym typeface="Baloo"/>
                        </a:rPr>
                        <a:t>Visual Studio Code 2022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Baloo"/>
                          <a:ea typeface="Baloo"/>
                          <a:cs typeface="Baloo"/>
                          <a:sym typeface="Baloo"/>
                        </a:rPr>
                        <a:t>https://visualstudio.microsoft.com/vs/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22577">
                <a:tc>
                  <a:txBody>
                    <a:bodyPr/>
                    <a:lstStyle/>
                    <a:p>
                      <a:pPr algn="ctr">
                        <a:lnSpc>
                          <a:spcPts val="3779"/>
                        </a:lnSpc>
                        <a:defRPr/>
                      </a:pPr>
                      <a:r>
                        <a:rPr lang="en-US" sz="2699">
                          <a:solidFill>
                            <a:srgbClr val="000000"/>
                          </a:solidFill>
                          <a:latin typeface="Baloo"/>
                          <a:ea typeface="Baloo"/>
                          <a:cs typeface="Baloo"/>
                          <a:sym typeface="Baloo"/>
                        </a:rPr>
                        <a:t>Thư viện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Baloo"/>
                          <a:ea typeface="Baloo"/>
                          <a:cs typeface="Baloo"/>
                          <a:sym typeface="Baloo"/>
                        </a:rPr>
                        <a:t>SQL Sever 2022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Baloo"/>
                          <a:ea typeface="Baloo"/>
                          <a:cs typeface="Baloo"/>
                          <a:sym typeface="Baloo"/>
                        </a:rPr>
                        <a:t>https://www.microsoft.com/en-us/sql-server/sql-server-2022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2968970" y="554672"/>
            <a:ext cx="10982682" cy="900431"/>
          </a:xfrm>
          <a:prstGeom prst="rect">
            <a:avLst/>
          </a:prstGeom>
        </p:spPr>
        <p:txBody>
          <a:bodyPr lIns="0" tIns="0" rIns="0" bIns="0" rtlCol="0" anchor="t">
            <a:spAutoFit/>
          </a:bodyPr>
          <a:lstStyle/>
          <a:p>
            <a:pPr algn="ctr">
              <a:lnSpc>
                <a:spcPts val="7279"/>
              </a:lnSpc>
              <a:spcBef>
                <a:spcPct val="0"/>
              </a:spcBef>
            </a:pPr>
            <a:r>
              <a:rPr lang="en-US" sz="5599">
                <a:solidFill>
                  <a:srgbClr val="000000"/>
                </a:solidFill>
                <a:latin typeface="Baloo"/>
                <a:ea typeface="Baloo"/>
                <a:cs typeface="Baloo"/>
                <a:sym typeface="Baloo"/>
              </a:rPr>
              <a:t>Chương 5: Xây dựng chương trình</a:t>
            </a:r>
          </a:p>
        </p:txBody>
      </p:sp>
      <p:sp>
        <p:nvSpPr>
          <p:cNvPr id="4" name="TextBox 4"/>
          <p:cNvSpPr txBox="1"/>
          <p:nvPr/>
        </p:nvSpPr>
        <p:spPr>
          <a:xfrm>
            <a:off x="711724" y="1783207"/>
            <a:ext cx="17576276" cy="714375"/>
          </a:xfrm>
          <a:prstGeom prst="rect">
            <a:avLst/>
          </a:prstGeom>
        </p:spPr>
        <p:txBody>
          <a:bodyPr lIns="0" tIns="0" rIns="0" bIns="0" rtlCol="0" anchor="t">
            <a:spAutoFit/>
          </a:bodyPr>
          <a:lstStyle/>
          <a:p>
            <a:pPr algn="l">
              <a:lnSpc>
                <a:spcPts val="5849"/>
              </a:lnSpc>
              <a:spcBef>
                <a:spcPct val="0"/>
              </a:spcBef>
            </a:pPr>
            <a:r>
              <a:rPr lang="en-US" sz="4499">
                <a:solidFill>
                  <a:srgbClr val="000000"/>
                </a:solidFill>
                <a:latin typeface="Atkinson Hyperlegible"/>
                <a:ea typeface="Atkinson Hyperlegible"/>
                <a:cs typeface="Atkinson Hyperlegible"/>
                <a:sym typeface="Atkinson Hyperlegible"/>
              </a:rPr>
              <a:t>Thư viện và công cụ:</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3652659" y="981075"/>
            <a:ext cx="10982682" cy="900431"/>
          </a:xfrm>
          <a:prstGeom prst="rect">
            <a:avLst/>
          </a:prstGeom>
        </p:spPr>
        <p:txBody>
          <a:bodyPr lIns="0" tIns="0" rIns="0" bIns="0" rtlCol="0" anchor="t">
            <a:spAutoFit/>
          </a:bodyPr>
          <a:lstStyle/>
          <a:p>
            <a:pPr algn="ctr">
              <a:lnSpc>
                <a:spcPts val="7279"/>
              </a:lnSpc>
              <a:spcBef>
                <a:spcPct val="0"/>
              </a:spcBef>
            </a:pPr>
            <a:r>
              <a:rPr lang="en-US" sz="5599">
                <a:solidFill>
                  <a:srgbClr val="000000"/>
                </a:solidFill>
                <a:latin typeface="Baloo"/>
                <a:ea typeface="Baloo"/>
                <a:cs typeface="Baloo"/>
                <a:sym typeface="Baloo"/>
              </a:rPr>
              <a:t>Chương 5: Xây dựng chương trình</a:t>
            </a:r>
          </a:p>
        </p:txBody>
      </p:sp>
      <p:sp>
        <p:nvSpPr>
          <p:cNvPr id="3" name="TextBox 3"/>
          <p:cNvSpPr txBox="1"/>
          <p:nvPr/>
        </p:nvSpPr>
        <p:spPr>
          <a:xfrm>
            <a:off x="4771801" y="2923064"/>
            <a:ext cx="8744398" cy="714375"/>
          </a:xfrm>
          <a:prstGeom prst="rect">
            <a:avLst/>
          </a:prstGeom>
        </p:spPr>
        <p:txBody>
          <a:bodyPr lIns="0" tIns="0" rIns="0" bIns="0" rtlCol="0" anchor="t">
            <a:spAutoFit/>
          </a:bodyPr>
          <a:lstStyle/>
          <a:p>
            <a:pPr algn="ctr">
              <a:lnSpc>
                <a:spcPts val="5849"/>
              </a:lnSpc>
              <a:spcBef>
                <a:spcPct val="0"/>
              </a:spcBef>
            </a:pPr>
            <a:r>
              <a:rPr lang="en-US" sz="4499" b="1">
                <a:solidFill>
                  <a:srgbClr val="000000"/>
                </a:solidFill>
                <a:latin typeface="Atkinson Hyperlegible Bold"/>
                <a:ea typeface="Atkinson Hyperlegible Bold"/>
                <a:cs typeface="Atkinson Hyperlegible Bold"/>
                <a:sym typeface="Atkinson Hyperlegible Bold"/>
              </a:rPr>
              <a:t>Kết quả chương trình</a:t>
            </a:r>
          </a:p>
        </p:txBody>
      </p:sp>
      <p:sp>
        <p:nvSpPr>
          <p:cNvPr id="4" name="TextBox 4"/>
          <p:cNvSpPr txBox="1"/>
          <p:nvPr/>
        </p:nvSpPr>
        <p:spPr>
          <a:xfrm>
            <a:off x="4541429" y="5067300"/>
            <a:ext cx="8744398" cy="1438281"/>
          </a:xfrm>
          <a:prstGeom prst="rect">
            <a:avLst/>
          </a:prstGeom>
        </p:spPr>
        <p:txBody>
          <a:bodyPr lIns="0" tIns="0" rIns="0" bIns="0" rtlCol="0" anchor="t">
            <a:spAutoFit/>
          </a:bodyPr>
          <a:lstStyle/>
          <a:p>
            <a:pPr algn="ctr">
              <a:lnSpc>
                <a:spcPts val="11699"/>
              </a:lnSpc>
              <a:spcBef>
                <a:spcPct val="0"/>
              </a:spcBef>
            </a:pPr>
            <a:r>
              <a:rPr lang="en-US" sz="8999">
                <a:solidFill>
                  <a:srgbClr val="000000"/>
                </a:solidFill>
                <a:latin typeface="Atkinson Hyperlegible"/>
                <a:ea typeface="Atkinson Hyperlegible"/>
                <a:cs typeface="Atkinson Hyperlegible"/>
                <a:sym typeface="Atkinson Hyperlegible"/>
              </a:rPr>
              <a:t>DEMO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826224"/>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Các tính năng</a:t>
            </a:r>
          </a:p>
        </p:txBody>
      </p:sp>
      <p:sp>
        <p:nvSpPr>
          <p:cNvPr id="4" name="TextBox 4"/>
          <p:cNvSpPr txBox="1"/>
          <p:nvPr/>
        </p:nvSpPr>
        <p:spPr>
          <a:xfrm>
            <a:off x="1734129" y="2913675"/>
            <a:ext cx="15056268" cy="5317010"/>
          </a:xfrm>
          <a:prstGeom prst="rect">
            <a:avLst/>
          </a:prstGeom>
        </p:spPr>
        <p:txBody>
          <a:bodyPr lIns="0" tIns="0" rIns="0" bIns="0" rtlCol="0" anchor="t">
            <a:spAutoFit/>
          </a:bodyPr>
          <a:lstStyle/>
          <a:p>
            <a:pPr algn="just">
              <a:lnSpc>
                <a:spcPts val="7060"/>
              </a:lnSpc>
            </a:pPr>
            <a:r>
              <a:rPr lang="en-US" sz="4584">
                <a:solidFill>
                  <a:srgbClr val="000000"/>
                </a:solidFill>
                <a:latin typeface="Clear Sans"/>
                <a:ea typeface="Clear Sans"/>
                <a:cs typeface="Clear Sans"/>
                <a:sym typeface="Clear Sans"/>
              </a:rPr>
              <a:t>Đặt Tour:</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Cho phép khách hàng tra cứu tour, xem chi tiết và đặt tour trực tuyến.</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Xác nhận thông tin, số lượng vé và tính toán tổng chi phí.</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Hỗ trợ thanh toán trực tuyến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2504116" cy="2230326"/>
          </a:xfrm>
          <a:prstGeom prst="rect">
            <a:avLst/>
          </a:prstGeom>
        </p:spPr>
      </p:pic>
      <p:sp>
        <p:nvSpPr>
          <p:cNvPr id="3" name="TextBox 3"/>
          <p:cNvSpPr txBox="1"/>
          <p:nvPr/>
        </p:nvSpPr>
        <p:spPr>
          <a:xfrm>
            <a:off x="2766577" y="342900"/>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Các tính năng</a:t>
            </a:r>
          </a:p>
        </p:txBody>
      </p:sp>
      <p:sp>
        <p:nvSpPr>
          <p:cNvPr id="4" name="TextBox 4"/>
          <p:cNvSpPr txBox="1"/>
          <p:nvPr/>
        </p:nvSpPr>
        <p:spPr>
          <a:xfrm>
            <a:off x="1933876" y="1317569"/>
            <a:ext cx="15056268" cy="3526310"/>
          </a:xfrm>
          <a:prstGeom prst="rect">
            <a:avLst/>
          </a:prstGeom>
        </p:spPr>
        <p:txBody>
          <a:bodyPr lIns="0" tIns="0" rIns="0" bIns="0" rtlCol="0" anchor="t">
            <a:spAutoFit/>
          </a:bodyPr>
          <a:lstStyle/>
          <a:p>
            <a:pPr algn="just">
              <a:lnSpc>
                <a:spcPts val="7060"/>
              </a:lnSpc>
            </a:pPr>
            <a:r>
              <a:rPr lang="en-US" sz="4584">
                <a:solidFill>
                  <a:srgbClr val="000000"/>
                </a:solidFill>
                <a:latin typeface="Clear Sans"/>
                <a:ea typeface="Clear Sans"/>
                <a:cs typeface="Clear Sans"/>
                <a:sym typeface="Clear Sans"/>
              </a:rPr>
              <a:t>Quản Lý Tour:</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Tạo, cập nhật, xóa thông tin về các tour du lịch.</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Quản lý lịch trình, điểm đến, ngày khởi hành, ngày kết thúc, giá vé.</a:t>
            </a:r>
          </a:p>
        </p:txBody>
      </p:sp>
      <p:sp>
        <p:nvSpPr>
          <p:cNvPr id="5" name="TextBox 5"/>
          <p:cNvSpPr txBox="1"/>
          <p:nvPr/>
        </p:nvSpPr>
        <p:spPr>
          <a:xfrm>
            <a:off x="1933876" y="5305219"/>
            <a:ext cx="15056268" cy="2630960"/>
          </a:xfrm>
          <a:prstGeom prst="rect">
            <a:avLst/>
          </a:prstGeom>
        </p:spPr>
        <p:txBody>
          <a:bodyPr lIns="0" tIns="0" rIns="0" bIns="0" rtlCol="0" anchor="t">
            <a:spAutoFit/>
          </a:bodyPr>
          <a:lstStyle/>
          <a:p>
            <a:pPr algn="just">
              <a:lnSpc>
                <a:spcPts val="7060"/>
              </a:lnSpc>
            </a:pPr>
            <a:r>
              <a:rPr lang="en-US" sz="4584">
                <a:solidFill>
                  <a:srgbClr val="000000"/>
                </a:solidFill>
                <a:latin typeface="Clear Sans"/>
                <a:ea typeface="Clear Sans"/>
                <a:cs typeface="Clear Sans"/>
                <a:sym typeface="Clear Sans"/>
              </a:rPr>
              <a:t>Quản Lý Hoá Đơn:</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Theo dõi các thông tin hoá đơn của khách hàng</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Khắc phục các lỗi về hoá đơn nếu có</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826224"/>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Các tính năng</a:t>
            </a:r>
          </a:p>
        </p:txBody>
      </p:sp>
      <p:sp>
        <p:nvSpPr>
          <p:cNvPr id="4" name="TextBox 4"/>
          <p:cNvSpPr txBox="1"/>
          <p:nvPr/>
        </p:nvSpPr>
        <p:spPr>
          <a:xfrm>
            <a:off x="2766577" y="4222660"/>
            <a:ext cx="15056268" cy="2630960"/>
          </a:xfrm>
          <a:prstGeom prst="rect">
            <a:avLst/>
          </a:prstGeom>
        </p:spPr>
        <p:txBody>
          <a:bodyPr lIns="0" tIns="0" rIns="0" bIns="0" rtlCol="0" anchor="t">
            <a:spAutoFit/>
          </a:bodyPr>
          <a:lstStyle/>
          <a:p>
            <a:pPr algn="just">
              <a:lnSpc>
                <a:spcPts val="7060"/>
              </a:lnSpc>
            </a:pPr>
            <a:r>
              <a:rPr lang="en-US" sz="4584">
                <a:solidFill>
                  <a:srgbClr val="000000"/>
                </a:solidFill>
                <a:latin typeface="Clear Sans"/>
                <a:ea typeface="Clear Sans"/>
                <a:cs typeface="Clear Sans"/>
                <a:sym typeface="Clear Sans"/>
              </a:rPr>
              <a:t>Quản Lý Khách Hàng, Nhân Viên:</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Lưu các thông tin như họ tên, sđt, email,...</a:t>
            </a:r>
          </a:p>
          <a:p>
            <a:pPr marL="989825" lvl="1" indent="-494912" algn="just">
              <a:lnSpc>
                <a:spcPts val="7060"/>
              </a:lnSpc>
              <a:buFont typeface="Arial"/>
              <a:buChar char="•"/>
            </a:pPr>
            <a:r>
              <a:rPr lang="en-US" sz="4584">
                <a:solidFill>
                  <a:srgbClr val="000000"/>
                </a:solidFill>
                <a:latin typeface="Clear Sans"/>
                <a:ea typeface="Clear Sans"/>
                <a:cs typeface="Clear Sans"/>
                <a:sym typeface="Clear Sans"/>
              </a:rPr>
              <a:t>Phân công nhân viên phụ trách các tour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Freeform 3"/>
          <p:cNvSpPr/>
          <p:nvPr/>
        </p:nvSpPr>
        <p:spPr>
          <a:xfrm>
            <a:off x="8530350" y="-32502"/>
            <a:ext cx="7560945" cy="10287000"/>
          </a:xfrm>
          <a:custGeom>
            <a:avLst/>
            <a:gdLst/>
            <a:ahLst/>
            <a:cxnLst/>
            <a:rect l="l" t="t" r="r" b="b"/>
            <a:pathLst>
              <a:path w="7560945" h="10287000">
                <a:moveTo>
                  <a:pt x="0" y="0"/>
                </a:moveTo>
                <a:lnTo>
                  <a:pt x="7560945" y="0"/>
                </a:lnTo>
                <a:lnTo>
                  <a:pt x="7560945" y="10287000"/>
                </a:lnTo>
                <a:lnTo>
                  <a:pt x="0" y="10287000"/>
                </a:lnTo>
                <a:lnTo>
                  <a:pt x="0" y="0"/>
                </a:lnTo>
                <a:close/>
              </a:path>
            </a:pathLst>
          </a:custGeom>
          <a:blipFill>
            <a:blip r:embed="rId3"/>
            <a:stretch>
              <a:fillRect/>
            </a:stretch>
          </a:blipFill>
        </p:spPr>
      </p:sp>
      <p:sp>
        <p:nvSpPr>
          <p:cNvPr id="4" name="TextBox 4"/>
          <p:cNvSpPr txBox="1"/>
          <p:nvPr/>
        </p:nvSpPr>
        <p:spPr>
          <a:xfrm>
            <a:off x="1263605" y="3456045"/>
            <a:ext cx="5534183" cy="2717680"/>
          </a:xfrm>
          <a:prstGeom prst="rect">
            <a:avLst/>
          </a:prstGeom>
        </p:spPr>
        <p:txBody>
          <a:bodyPr lIns="0" tIns="0" rIns="0" bIns="0" rtlCol="0" anchor="t">
            <a:spAutoFit/>
          </a:bodyPr>
          <a:lstStyle/>
          <a:p>
            <a:pPr algn="ctr">
              <a:lnSpc>
                <a:spcPts val="10699"/>
              </a:lnSpc>
            </a:pPr>
            <a:r>
              <a:rPr lang="en-US" sz="8916">
                <a:solidFill>
                  <a:srgbClr val="000000"/>
                </a:solidFill>
                <a:latin typeface="Baloo"/>
                <a:ea typeface="Baloo"/>
                <a:cs typeface="Baloo"/>
                <a:sym typeface="Baloo"/>
              </a:rPr>
              <a:t>Một số biểu mẫu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598351" y="2758732"/>
            <a:ext cx="13890289" cy="4057650"/>
          </a:xfrm>
          <a:prstGeom prst="rect">
            <a:avLst/>
          </a:prstGeom>
        </p:spPr>
        <p:txBody>
          <a:bodyPr lIns="0" tIns="0" rIns="0" bIns="0" rtlCol="0" anchor="t">
            <a:spAutoFit/>
          </a:bodyPr>
          <a:lstStyle/>
          <a:p>
            <a:pPr algn="ctr">
              <a:lnSpc>
                <a:spcPts val="10699"/>
              </a:lnSpc>
            </a:pPr>
            <a:r>
              <a:rPr lang="en-US" sz="8916">
                <a:solidFill>
                  <a:srgbClr val="000000"/>
                </a:solidFill>
                <a:latin typeface="Baloo"/>
                <a:ea typeface="Baloo"/>
                <a:cs typeface="Baloo"/>
                <a:sym typeface="Baloo"/>
              </a:rPr>
              <a:t>Biểu đồ hoạt động mô tả nghiệp vụ cho bài toán (BPM)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618481" y="0"/>
            <a:ext cx="14669519" cy="10287000"/>
          </a:xfrm>
          <a:custGeom>
            <a:avLst/>
            <a:gdLst/>
            <a:ahLst/>
            <a:cxnLst/>
            <a:rect l="l" t="t" r="r" b="b"/>
            <a:pathLst>
              <a:path w="14669519" h="10287000">
                <a:moveTo>
                  <a:pt x="0" y="0"/>
                </a:moveTo>
                <a:lnTo>
                  <a:pt x="14669519" y="0"/>
                </a:lnTo>
                <a:lnTo>
                  <a:pt x="14669519" y="10287000"/>
                </a:lnTo>
                <a:lnTo>
                  <a:pt x="0" y="10287000"/>
                </a:lnTo>
                <a:lnTo>
                  <a:pt x="0" y="0"/>
                </a:lnTo>
                <a:close/>
              </a:path>
            </a:pathLst>
          </a:custGeom>
          <a:blipFill>
            <a:blip r:embed="rId2"/>
            <a:stretch>
              <a:fillRect/>
            </a:stretch>
          </a:blipFill>
        </p:spPr>
      </p:sp>
      <p:sp>
        <p:nvSpPr>
          <p:cNvPr id="3" name="TextBox 3"/>
          <p:cNvSpPr txBox="1"/>
          <p:nvPr/>
        </p:nvSpPr>
        <p:spPr>
          <a:xfrm>
            <a:off x="243952" y="-247650"/>
            <a:ext cx="2881717" cy="2958855"/>
          </a:xfrm>
          <a:prstGeom prst="rect">
            <a:avLst/>
          </a:prstGeom>
        </p:spPr>
        <p:txBody>
          <a:bodyPr lIns="0" tIns="0" rIns="0" bIns="0" rtlCol="0" anchor="t">
            <a:spAutoFit/>
          </a:bodyPr>
          <a:lstStyle/>
          <a:p>
            <a:pPr algn="just">
              <a:lnSpc>
                <a:spcPts val="12086"/>
              </a:lnSpc>
            </a:pPr>
            <a:r>
              <a:rPr lang="en-US" sz="7848">
                <a:solidFill>
                  <a:srgbClr val="000000"/>
                </a:solidFill>
                <a:latin typeface="Clear Sans"/>
                <a:ea typeface="Clear Sans"/>
                <a:cs typeface="Clear Sans"/>
                <a:sym typeface="Clear Sans"/>
              </a:rPr>
              <a:t>Khách Hàng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Custom</PresentationFormat>
  <Paragraphs>166</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Atkinson Hyperlegible Bold</vt:lpstr>
      <vt:lpstr>Arial</vt:lpstr>
      <vt:lpstr>Calibri</vt:lpstr>
      <vt:lpstr>Atkinson Hyperlegible</vt:lpstr>
      <vt:lpstr>Baloo</vt:lpstr>
      <vt:lpstr>Clear Sans Bold</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CNPM</dc:title>
  <cp:lastModifiedBy>Khang Anh</cp:lastModifiedBy>
  <cp:revision>1</cp:revision>
  <dcterms:created xsi:type="dcterms:W3CDTF">2006-08-16T00:00:00Z</dcterms:created>
  <dcterms:modified xsi:type="dcterms:W3CDTF">2024-12-28T12:58:49Z</dcterms:modified>
  <dc:identifier>DAGZoMX82Qw</dc:identifier>
</cp:coreProperties>
</file>